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390" r:id="rId6"/>
    <p:sldId id="391" r:id="rId7"/>
    <p:sldId id="260" r:id="rId8"/>
    <p:sldId id="265" r:id="rId9"/>
    <p:sldId id="392" r:id="rId10"/>
    <p:sldId id="354" r:id="rId11"/>
    <p:sldId id="414" r:id="rId12"/>
    <p:sldId id="367" r:id="rId13"/>
    <p:sldId id="355" r:id="rId14"/>
    <p:sldId id="368" r:id="rId15"/>
    <p:sldId id="376" r:id="rId16"/>
    <p:sldId id="378" r:id="rId17"/>
    <p:sldId id="383" r:id="rId18"/>
    <p:sldId id="369" r:id="rId19"/>
    <p:sldId id="415" r:id="rId20"/>
    <p:sldId id="371" r:id="rId21"/>
    <p:sldId id="373" r:id="rId22"/>
    <p:sldId id="402" r:id="rId23"/>
    <p:sldId id="393" r:id="rId24"/>
    <p:sldId id="349" r:id="rId25"/>
    <p:sldId id="401" r:id="rId26"/>
    <p:sldId id="377" r:id="rId27"/>
    <p:sldId id="364" r:id="rId28"/>
    <p:sldId id="413" r:id="rId29"/>
    <p:sldId id="403" r:id="rId30"/>
    <p:sldId id="397" r:id="rId31"/>
    <p:sldId id="365" r:id="rId32"/>
    <p:sldId id="409" r:id="rId33"/>
    <p:sldId id="395" r:id="rId34"/>
    <p:sldId id="317" r:id="rId35"/>
    <p:sldId id="399" r:id="rId36"/>
    <p:sldId id="410" r:id="rId37"/>
    <p:sldId id="387" r:id="rId38"/>
    <p:sldId id="411" r:id="rId39"/>
    <p:sldId id="382" r:id="rId40"/>
    <p:sldId id="386" r:id="rId41"/>
    <p:sldId id="404" r:id="rId42"/>
    <p:sldId id="405" r:id="rId43"/>
    <p:sldId id="375" r:id="rId44"/>
    <p:sldId id="407" r:id="rId45"/>
    <p:sldId id="372" r:id="rId46"/>
    <p:sldId id="359" r:id="rId47"/>
    <p:sldId id="360" r:id="rId48"/>
    <p:sldId id="361" r:id="rId49"/>
    <p:sldId id="324" r:id="rId50"/>
    <p:sldId id="325" r:id="rId51"/>
    <p:sldId id="326" r:id="rId52"/>
    <p:sldId id="333" r:id="rId53"/>
    <p:sldId id="334" r:id="rId54"/>
    <p:sldId id="335" r:id="rId55"/>
    <p:sldId id="336" r:id="rId56"/>
    <p:sldId id="396" r:id="rId57"/>
    <p:sldId id="406" r:id="rId58"/>
    <p:sldId id="412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6" roundtripDataSignature="AMtx7mhf+4A6sV4FHLaw5jo4rx10CmQp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157D70-313A-43C5-8938-69DB880973A5}" v="3" dt="2025-07-11T13:57:16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7" autoAdjust="0"/>
    <p:restoredTop sz="91484" autoAdjust="0"/>
  </p:normalViewPr>
  <p:slideViewPr>
    <p:cSldViewPr snapToGrid="0">
      <p:cViewPr>
        <p:scale>
          <a:sx n="162" d="100"/>
          <a:sy n="162" d="100"/>
        </p:scale>
        <p:origin x="4320" y="6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61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138" Type="http://schemas.openxmlformats.org/officeDocument/2006/relationships/viewProps" Target="viewProps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136" Type="http://customschemas.google.com/relationships/presentationmetadata" Target="metadata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13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13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4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8823-6ED4-1EA5-7584-48FEF7ED00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F46BA-2B09-7A51-8948-74BB4EC61A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CC03C-ACBE-4DEA-AC4C-6B5192274ED8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CAE4D-1805-27E5-A624-298AD18293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9CD63-9C62-58F7-BAC3-5B779111B1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61877-5E07-4DDF-8445-65B2C0663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08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0BAC8-802B-B03F-EA88-419339A0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358D2-9A5B-F67E-140E-CE0B28E42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64181-AD45-E8BE-2956-C34B35AC8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rotations do not commute. The order in which we apply </a:t>
            </a:r>
            <a:r>
              <a:rPr lang="en-US"/>
              <a:t>the rotation matters.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15058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rotations do not commute. The order in which we apply the rotation matters.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85915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09A4D58-7690-F055-B387-DEA1029E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>
            <a:extLst>
              <a:ext uri="{FF2B5EF4-FFF2-40B4-BE49-F238E27FC236}">
                <a16:creationId xmlns:a16="http://schemas.microsoft.com/office/drawing/2014/main" id="{AE86A1D1-AE63-E5C1-55A5-2EA3FB20D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>
            <a:extLst>
              <a:ext uri="{FF2B5EF4-FFF2-40B4-BE49-F238E27FC236}">
                <a16:creationId xmlns:a16="http://schemas.microsoft.com/office/drawing/2014/main" id="{34D7B52E-D6B3-1C4B-5F06-85F00FCD6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951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Picture from Wikipedia</a:t>
            </a:r>
            <a:endParaRPr lang="he-IL" dirty="0"/>
          </a:p>
          <a:p>
            <a:r>
              <a:rPr lang="en-US" dirty="0"/>
              <a:t>Why were quaternions so important that the man that invented them wanted to be remembered by them?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9259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“Think about quaternions as 4 – dimensional extension of the complex numbers” </a:t>
            </a:r>
          </a:p>
          <a:p>
            <a:r>
              <a:rPr lang="en-US" dirty="0"/>
              <a:t>On the board: Real: a+ 0i, Complex: a + bi + 0j + ok, Quaternion: a+ bi +</a:t>
            </a:r>
            <a:r>
              <a:rPr lang="en-US" dirty="0" err="1"/>
              <a:t>cj</a:t>
            </a:r>
            <a:r>
              <a:rPr lang="en-US" dirty="0"/>
              <a:t> +dk. </a:t>
            </a:r>
          </a:p>
          <a:p>
            <a:endParaRPr lang="en-US" dirty="0"/>
          </a:p>
          <a:p>
            <a:r>
              <a:rPr lang="en-US" dirty="0"/>
              <a:t>NOT SURE IF TO INCLUDE THE CONJUGATE AND INVERSE</a:t>
            </a:r>
          </a:p>
        </p:txBody>
      </p:sp>
    </p:spTree>
    <p:extLst>
      <p:ext uri="{BB962C8B-B14F-4D97-AF65-F5344CB8AC3E}">
        <p14:creationId xmlns:p14="http://schemas.microsoft.com/office/powerpoint/2010/main" val="69801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Write on the board: for any a,b in Im(H)=R^3: ab=a(cross product)b -&lt;</a:t>
            </a:r>
            <a:r>
              <a:rPr lang="en-DE" dirty="0" err="1"/>
              <a:t>a,b</a:t>
            </a:r>
            <a:r>
              <a:rPr lang="en-DE" dirty="0"/>
              <a:t>&gt;</a:t>
            </a:r>
            <a:endParaRPr lang="en-US" dirty="0"/>
          </a:p>
          <a:p>
            <a:endParaRPr lang="en-US" dirty="0"/>
          </a:p>
          <a:p>
            <a:r>
              <a:rPr lang="en-US" dirty="0"/>
              <a:t>Remove the norm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7976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DE" dirty="0"/>
              <a:t>os(phi) = 0 , sin(phi) =1</a:t>
            </a:r>
          </a:p>
        </p:txBody>
      </p:sp>
    </p:spTree>
    <p:extLst>
      <p:ext uri="{BB962C8B-B14F-4D97-AF65-F5344CB8AC3E}">
        <p14:creationId xmlns:p14="http://schemas.microsoft.com/office/powerpoint/2010/main" val="3331147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DE" dirty="0"/>
              <a:t>os(phi) = 0 , sin(phi) =1</a:t>
            </a:r>
          </a:p>
        </p:txBody>
      </p:sp>
    </p:spTree>
    <p:extLst>
      <p:ext uri="{BB962C8B-B14F-4D97-AF65-F5344CB8AC3E}">
        <p14:creationId xmlns:p14="http://schemas.microsoft.com/office/powerpoint/2010/main" val="3331147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Write on the board: for any a,b in Im(H)=R^3: ab=a(cross product)b -&lt;</a:t>
            </a:r>
            <a:r>
              <a:rPr lang="en-DE" dirty="0" err="1"/>
              <a:t>a,b</a:t>
            </a:r>
            <a:r>
              <a:rPr lang="en-DE" dirty="0"/>
              <a:t>&gt;</a:t>
            </a:r>
            <a:endParaRPr lang="en-US" dirty="0"/>
          </a:p>
          <a:p>
            <a:endParaRPr lang="en-US" dirty="0"/>
          </a:p>
          <a:p>
            <a:r>
              <a:rPr lang="en-US" dirty="0"/>
              <a:t>Remove the norm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7976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451AD-6865-B8AB-4C6F-3F2DC5088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8846F-787E-EFE5-506D-E9A514597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8216CA-6091-EB78-32E7-705BB9008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call n1 rotation R1, and n2 rotation R2</a:t>
            </a:r>
          </a:p>
          <a:p>
            <a:r>
              <a:rPr lang="en-GB" dirty="0"/>
              <a:t>G</a:t>
            </a:r>
            <a:r>
              <a:rPr lang="en-DE" dirty="0"/>
              <a:t>uys let me just do the matrix multiplication, find the eigenvalues, eigenvectors and the eigenspace. So a short 20 minutes and I will be back.</a:t>
            </a:r>
          </a:p>
          <a:p>
            <a:r>
              <a:rPr lang="en-GB" dirty="0"/>
              <a:t>O</a:t>
            </a:r>
            <a:r>
              <a:rPr lang="en-DE" dirty="0"/>
              <a:t>r, we can use quaternions, around 5-6 lines. </a:t>
            </a:r>
            <a:r>
              <a:rPr lang="en-GB" dirty="0"/>
              <a:t>L</a:t>
            </a:r>
            <a:r>
              <a:rPr lang="en-DE" dirty="0"/>
              <a:t>et me show you how.</a:t>
            </a:r>
          </a:p>
        </p:txBody>
      </p:sp>
    </p:spTree>
    <p:extLst>
      <p:ext uri="{BB962C8B-B14F-4D97-AF65-F5344CB8AC3E}">
        <p14:creationId xmlns:p14="http://schemas.microsoft.com/office/powerpoint/2010/main" val="240191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BCB53-9916-97A2-7C5C-72B7E0B2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11CF76-B4F9-20FF-9C12-48F31DD5A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62284-A9D8-D609-B319-77F346B8A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about the yellow part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8592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FD7726F3-553D-F7DF-30A2-C3527D4A6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>
            <a:extLst>
              <a:ext uri="{FF2B5EF4-FFF2-40B4-BE49-F238E27FC236}">
                <a16:creationId xmlns:a16="http://schemas.microsoft.com/office/drawing/2014/main" id="{1048B484-CB21-CFA2-AF24-FDE65E421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>
            <a:extLst>
              <a:ext uri="{FF2B5EF4-FFF2-40B4-BE49-F238E27FC236}">
                <a16:creationId xmlns:a16="http://schemas.microsoft.com/office/drawing/2014/main" id="{27E6A538-6FCE-5C4E-9785-63DB45992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75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9D97F45-F14D-F15F-E83B-584E98EC5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>
            <a:extLst>
              <a:ext uri="{FF2B5EF4-FFF2-40B4-BE49-F238E27FC236}">
                <a16:creationId xmlns:a16="http://schemas.microsoft.com/office/drawing/2014/main" id="{EC365CDD-A3AE-77C5-89D1-F40B8960F5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>
            <a:extLst>
              <a:ext uri="{FF2B5EF4-FFF2-40B4-BE49-F238E27FC236}">
                <a16:creationId xmlns:a16="http://schemas.microsoft.com/office/drawing/2014/main" id="{BE464333-2A6C-5D4A-7A5E-70E8E6C19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490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9D97F45-F14D-F15F-E83B-584E98EC5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>
            <a:extLst>
              <a:ext uri="{FF2B5EF4-FFF2-40B4-BE49-F238E27FC236}">
                <a16:creationId xmlns:a16="http://schemas.microsoft.com/office/drawing/2014/main" id="{EC365CDD-A3AE-77C5-89D1-F40B8960F5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>
            <a:extLst>
              <a:ext uri="{FF2B5EF4-FFF2-40B4-BE49-F238E27FC236}">
                <a16:creationId xmlns:a16="http://schemas.microsoft.com/office/drawing/2014/main" id="{BE464333-2A6C-5D4A-7A5E-70E8E6C19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490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399FF5E-3502-84A5-0291-D06D8F11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>
            <a:extLst>
              <a:ext uri="{FF2B5EF4-FFF2-40B4-BE49-F238E27FC236}">
                <a16:creationId xmlns:a16="http://schemas.microsoft.com/office/drawing/2014/main" id="{F7BB1CDF-940A-5CD1-A4D7-33C107F136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Credit: stack exchange</a:t>
            </a:r>
            <a:endParaRPr dirty="0"/>
          </a:p>
        </p:txBody>
      </p:sp>
      <p:sp>
        <p:nvSpPr>
          <p:cNvPr id="103" name="Google Shape;103;p6:notes">
            <a:extLst>
              <a:ext uri="{FF2B5EF4-FFF2-40B4-BE49-F238E27FC236}">
                <a16:creationId xmlns:a16="http://schemas.microsoft.com/office/drawing/2014/main" id="{2D1EF391-3379-CAFC-B7F4-6525F7329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45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problem is – how do we know which rotation matrix to use?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632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chemeClr val="tx1"/>
                </a:solidFill>
              </a:rPr>
              <a:t>What is the problem with Euler angles? They can fail due to a gimbal lock. Gimbal lock happens when two axes align, causing the system to lose a degree of freedom (the rotation matrix is not invertible).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528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with 2 different sets of angles we get the same rotation matrix. It is a problem when the rotation matrix is not unique.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5052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5.png"/><Relationship Id="rId5" Type="http://schemas.openxmlformats.org/officeDocument/2006/relationships/image" Target="../media/image98.png"/><Relationship Id="rId10" Type="http://schemas.openxmlformats.org/officeDocument/2006/relationships/image" Target="../media/image14.png"/><Relationship Id="rId4" Type="http://schemas.openxmlformats.org/officeDocument/2006/relationships/image" Target="../media/image97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98.png"/><Relationship Id="rId12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1.png"/><Relationship Id="rId5" Type="http://schemas.openxmlformats.org/officeDocument/2006/relationships/image" Target="../media/image108.png"/><Relationship Id="rId10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19.png"/><Relationship Id="rId4" Type="http://schemas.openxmlformats.org/officeDocument/2006/relationships/image" Target="../media/image84.png"/><Relationship Id="rId9" Type="http://schemas.openxmlformats.org/officeDocument/2006/relationships/image" Target="../media/image18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4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1.png"/><Relationship Id="rId5" Type="http://schemas.openxmlformats.org/officeDocument/2006/relationships/image" Target="../media/image12.png"/><Relationship Id="rId4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MvIWws8WEo&amp;t=2206s&amp;ab_channel=NordicGameJa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www.youtube.com/watch?v=PMvIWws8WEo&amp;t=2206s&amp;ab_channel=NordicGameJam" TargetMode="Externa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70.png"/><Relationship Id="rId18" Type="http://schemas.openxmlformats.org/officeDocument/2006/relationships/image" Target="../media/image321.png"/><Relationship Id="rId3" Type="http://schemas.openxmlformats.org/officeDocument/2006/relationships/image" Target="../media/image2210.png"/><Relationship Id="rId12" Type="http://schemas.openxmlformats.org/officeDocument/2006/relationships/image" Target="../media/image260.png"/><Relationship Id="rId17" Type="http://schemas.openxmlformats.org/officeDocument/2006/relationships/image" Target="../media/image3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0.png"/><Relationship Id="rId20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0.png"/><Relationship Id="rId15" Type="http://schemas.openxmlformats.org/officeDocument/2006/relationships/image" Target="../media/image290.png"/><Relationship Id="rId10" Type="http://schemas.openxmlformats.org/officeDocument/2006/relationships/image" Target="../media/image240.png"/><Relationship Id="rId19" Type="http://schemas.openxmlformats.org/officeDocument/2006/relationships/image" Target="../media/image331.png"/><Relationship Id="rId9" Type="http://schemas.openxmlformats.org/officeDocument/2006/relationships/image" Target="../media/image236.png"/><Relationship Id="rId1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image" Target="../media/image1711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1.png"/><Relationship Id="rId5" Type="http://schemas.openxmlformats.org/officeDocument/2006/relationships/image" Target="../media/image1512.png"/><Relationship Id="rId4" Type="http://schemas.openxmlformats.org/officeDocument/2006/relationships/image" Target="../media/image14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91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10.png"/><Relationship Id="rId7" Type="http://schemas.openxmlformats.org/officeDocument/2006/relationships/image" Target="../media/image430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7.png"/><Relationship Id="rId5" Type="http://schemas.openxmlformats.org/officeDocument/2006/relationships/image" Target="../media/image16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30.png"/><Relationship Id="rId3" Type="http://schemas.openxmlformats.org/officeDocument/2006/relationships/image" Target="../media/image109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74.png"/><Relationship Id="rId5" Type="http://schemas.openxmlformats.org/officeDocument/2006/relationships/image" Target="../media/image100.png"/><Relationship Id="rId10" Type="http://schemas.openxmlformats.org/officeDocument/2006/relationships/image" Target="../media/image73.png"/><Relationship Id="rId4" Type="http://schemas.openxmlformats.org/officeDocument/2006/relationships/image" Target="../media/image1100.png"/><Relationship Id="rId9" Type="http://schemas.openxmlformats.org/officeDocument/2006/relationships/image" Target="../media/image72.png"/><Relationship Id="rId14" Type="http://schemas.openxmlformats.org/officeDocument/2006/relationships/image" Target="../media/image11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7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7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dirty="0"/>
              <a:t>Quaternions and More</a:t>
            </a:r>
            <a:endParaRPr dirty="0"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Stavve Dubin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D25203-2154-7ECA-8214-F4B8E452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Complex Numbers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15115-C09B-65A6-5471-3AB2FD67F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46226" cy="361483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Rotations in 2D - Euler formula: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Rotation: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D8B46-459D-9C3F-6960-9E2AB1FF8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95ACD-314F-298E-157E-CD87206207FA}"/>
              </a:ext>
            </a:extLst>
          </p:cNvPr>
          <p:cNvGrpSpPr/>
          <p:nvPr/>
        </p:nvGrpSpPr>
        <p:grpSpPr>
          <a:xfrm>
            <a:off x="4453660" y="741639"/>
            <a:ext cx="4083278" cy="3092491"/>
            <a:chOff x="5242678" y="652863"/>
            <a:chExt cx="2766312" cy="1905594"/>
          </a:xfrm>
        </p:grpSpPr>
        <p:cxnSp>
          <p:nvCxnSpPr>
            <p:cNvPr id="9" name="Google Shape;109;p6">
              <a:extLst>
                <a:ext uri="{FF2B5EF4-FFF2-40B4-BE49-F238E27FC236}">
                  <a16:creationId xmlns:a16="http://schemas.microsoft.com/office/drawing/2014/main" id="{C165B755-B5E9-4A63-E361-11C0F9DB2EEF}"/>
                </a:ext>
              </a:extLst>
            </p:cNvPr>
            <p:cNvCxnSpPr/>
            <p:nvPr/>
          </p:nvCxnSpPr>
          <p:spPr>
            <a:xfrm rot="10800000" flipH="1">
              <a:off x="5666154" y="1344247"/>
              <a:ext cx="1422400" cy="1000369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" name="Google Shape;112;p6">
              <a:extLst>
                <a:ext uri="{FF2B5EF4-FFF2-40B4-BE49-F238E27FC236}">
                  <a16:creationId xmlns:a16="http://schemas.microsoft.com/office/drawing/2014/main" id="{A336264B-E461-359D-7861-AB4F45F7FA0A}"/>
                </a:ext>
              </a:extLst>
            </p:cNvPr>
            <p:cNvCxnSpPr/>
            <p:nvPr/>
          </p:nvCxnSpPr>
          <p:spPr>
            <a:xfrm rot="10800000">
              <a:off x="5650523" y="1852247"/>
              <a:ext cx="0" cy="507999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" name="Google Shape;116;p6">
              <a:extLst>
                <a:ext uri="{FF2B5EF4-FFF2-40B4-BE49-F238E27FC236}">
                  <a16:creationId xmlns:a16="http://schemas.microsoft.com/office/drawing/2014/main" id="{69E28303-4F61-FFFE-3620-58E0D4DF2DA8}"/>
                </a:ext>
              </a:extLst>
            </p:cNvPr>
            <p:cNvCxnSpPr/>
            <p:nvPr/>
          </p:nvCxnSpPr>
          <p:spPr>
            <a:xfrm>
              <a:off x="5681784" y="2328985"/>
              <a:ext cx="539262" cy="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" name="Google Shape;122;p6">
              <a:extLst>
                <a:ext uri="{FF2B5EF4-FFF2-40B4-BE49-F238E27FC236}">
                  <a16:creationId xmlns:a16="http://schemas.microsoft.com/office/drawing/2014/main" id="{FAEBBF34-AD45-80A6-D233-98CE44415E09}"/>
                </a:ext>
              </a:extLst>
            </p:cNvPr>
            <p:cNvCxnSpPr/>
            <p:nvPr/>
          </p:nvCxnSpPr>
          <p:spPr>
            <a:xfrm>
              <a:off x="7080738" y="1352062"/>
              <a:ext cx="0" cy="969107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65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23;p6">
              <a:extLst>
                <a:ext uri="{FF2B5EF4-FFF2-40B4-BE49-F238E27FC236}">
                  <a16:creationId xmlns:a16="http://schemas.microsoft.com/office/drawing/2014/main" id="{8612F249-2802-591E-E7A5-1077EF4161C1}"/>
                </a:ext>
              </a:extLst>
            </p:cNvPr>
            <p:cNvCxnSpPr>
              <a:cxnSpLocks/>
            </p:cNvCxnSpPr>
            <p:nvPr/>
          </p:nvCxnSpPr>
          <p:spPr>
            <a:xfrm>
              <a:off x="5628640" y="2368062"/>
              <a:ext cx="1444283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A74B9D-2AD6-4CF2-5AB0-905F2066AE33}"/>
                    </a:ext>
                  </a:extLst>
                </p:cNvPr>
                <p:cNvSpPr txBox="1"/>
                <p:nvPr/>
              </p:nvSpPr>
              <p:spPr>
                <a:xfrm>
                  <a:off x="6185227" y="2384279"/>
                  <a:ext cx="520538" cy="132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𝑅𝑒𝑎𝑙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A74B9D-2AD6-4CF2-5AB0-905F2066AE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227" y="2384279"/>
                  <a:ext cx="520538" cy="132757"/>
                </a:xfrm>
                <a:prstGeom prst="rect">
                  <a:avLst/>
                </a:prstGeom>
                <a:blipFill>
                  <a:blip r:embed="rId2"/>
                  <a:stretch>
                    <a:fillRect l="-3968" r="-2381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5DAC647-E5F1-0F6B-7F15-6A13B69CBDC9}"/>
                    </a:ext>
                  </a:extLst>
                </p:cNvPr>
                <p:cNvSpPr txBox="1"/>
                <p:nvPr/>
              </p:nvSpPr>
              <p:spPr>
                <a:xfrm>
                  <a:off x="5242678" y="1700436"/>
                  <a:ext cx="539999" cy="132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𝐼𝑚𝑎𝑔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5DAC647-E5F1-0F6B-7F15-6A13B69CB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2678" y="1700436"/>
                  <a:ext cx="539999" cy="132757"/>
                </a:xfrm>
                <a:prstGeom prst="rect">
                  <a:avLst/>
                </a:prstGeom>
                <a:blipFill>
                  <a:blip r:embed="rId3"/>
                  <a:stretch>
                    <a:fillRect l="-4615" r="-6154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72AEB3-C7E6-D7BA-04AA-DF7EBAD968E0}"/>
                    </a:ext>
                  </a:extLst>
                </p:cNvPr>
                <p:cNvSpPr txBox="1"/>
                <p:nvPr/>
              </p:nvSpPr>
              <p:spPr>
                <a:xfrm>
                  <a:off x="7072122" y="2425700"/>
                  <a:ext cx="187485" cy="132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72AEB3-C7E6-D7BA-04AA-DF7EBAD96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122" y="2425700"/>
                  <a:ext cx="187485" cy="132757"/>
                </a:xfrm>
                <a:prstGeom prst="rect">
                  <a:avLst/>
                </a:prstGeom>
                <a:blipFill>
                  <a:blip r:embed="rId4"/>
                  <a:stretch>
                    <a:fillRect l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oogle Shape;123;p6">
              <a:extLst>
                <a:ext uri="{FF2B5EF4-FFF2-40B4-BE49-F238E27FC236}">
                  <a16:creationId xmlns:a16="http://schemas.microsoft.com/office/drawing/2014/main" id="{1CA1BB38-0B6A-2421-C8A6-FB63FEBA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4963" y="1361440"/>
              <a:ext cx="0" cy="1016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AE2536-17AC-28F9-0A7A-E9937262BA11}"/>
                    </a:ext>
                  </a:extLst>
                </p:cNvPr>
                <p:cNvSpPr txBox="1"/>
                <p:nvPr/>
              </p:nvSpPr>
              <p:spPr>
                <a:xfrm>
                  <a:off x="5479225" y="1190474"/>
                  <a:ext cx="223324" cy="132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𝑏𝑖</m:t>
                            </m:r>
                          </m:e>
                          <m:sub/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AE2536-17AC-28F9-0A7A-E9937262B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225" y="1190474"/>
                  <a:ext cx="223324" cy="132757"/>
                </a:xfrm>
                <a:prstGeom prst="rect">
                  <a:avLst/>
                </a:prstGeom>
                <a:blipFill>
                  <a:blip r:embed="rId5"/>
                  <a:stretch>
                    <a:fillRect l="-12963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D31769-A930-D9BD-F477-5C8934EC6250}"/>
                    </a:ext>
                  </a:extLst>
                </p:cNvPr>
                <p:cNvSpPr txBox="1"/>
                <p:nvPr/>
              </p:nvSpPr>
              <p:spPr>
                <a:xfrm>
                  <a:off x="7153402" y="1016847"/>
                  <a:ext cx="855588" cy="132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/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𝑏𝑖</m:t>
                            </m:r>
                          </m:e>
                          <m:sub/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D31769-A930-D9BD-F477-5C8934EC6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402" y="1016847"/>
                  <a:ext cx="855588" cy="132757"/>
                </a:xfrm>
                <a:prstGeom prst="rect">
                  <a:avLst/>
                </a:prstGeom>
                <a:blipFill>
                  <a:blip r:embed="rId6"/>
                  <a:stretch>
                    <a:fillRect l="-2415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Google Shape;122;p6">
              <a:extLst>
                <a:ext uri="{FF2B5EF4-FFF2-40B4-BE49-F238E27FC236}">
                  <a16:creationId xmlns:a16="http://schemas.microsoft.com/office/drawing/2014/main" id="{B0F2850B-B1E1-E0CA-0D58-55002D254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8800" y="1330960"/>
              <a:ext cx="1437640" cy="3556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65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109;p6">
              <a:extLst>
                <a:ext uri="{FF2B5EF4-FFF2-40B4-BE49-F238E27FC236}">
                  <a16:creationId xmlns:a16="http://schemas.microsoft.com/office/drawing/2014/main" id="{8E30936A-86C9-9675-E77B-DFD2BAEA1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7277" y="941033"/>
              <a:ext cx="743523" cy="1412462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38CE515-C815-1076-FFB3-0D0BA2E5377E}"/>
                    </a:ext>
                  </a:extLst>
                </p:cNvPr>
                <p:cNvSpPr txBox="1"/>
                <p:nvPr/>
              </p:nvSpPr>
              <p:spPr>
                <a:xfrm>
                  <a:off x="6381045" y="652863"/>
                  <a:ext cx="918575" cy="137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/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38CE515-C815-1076-FFB3-0D0BA2E53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045" y="652863"/>
                  <a:ext cx="918575" cy="137024"/>
                </a:xfrm>
                <a:prstGeom prst="rect">
                  <a:avLst/>
                </a:prstGeom>
                <a:blipFill>
                  <a:blip r:embed="rId7"/>
                  <a:stretch>
                    <a:fillRect l="-2242" r="-179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1BF3E28-F163-1938-6CD6-7AD63C109343}"/>
                    </a:ext>
                  </a:extLst>
                </p:cNvPr>
                <p:cNvSpPr txBox="1"/>
                <p:nvPr/>
              </p:nvSpPr>
              <p:spPr>
                <a:xfrm>
                  <a:off x="6077364" y="1654001"/>
                  <a:ext cx="15594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1BF3E28-F163-1938-6CD6-7AD63C109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7364" y="1654001"/>
                  <a:ext cx="155940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9A41BD61-1212-70E5-76AC-B1A655F1F3D8}"/>
                </a:ext>
              </a:extLst>
            </p:cNvPr>
            <p:cNvSpPr/>
            <p:nvPr/>
          </p:nvSpPr>
          <p:spPr>
            <a:xfrm>
              <a:off x="5921405" y="1589103"/>
              <a:ext cx="399495" cy="417251"/>
            </a:xfrm>
            <a:prstGeom prst="arc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1DF33A-D972-7910-AC5A-C75423AA4D46}"/>
                  </a:ext>
                </a:extLst>
              </p:cNvPr>
              <p:cNvSpPr txBox="1"/>
              <p:nvPr/>
            </p:nvSpPr>
            <p:spPr>
              <a:xfrm>
                <a:off x="843813" y="2244450"/>
                <a:ext cx="20780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1DF33A-D972-7910-AC5A-C75423AA4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3" y="2244450"/>
                <a:ext cx="2078005" cy="215444"/>
              </a:xfrm>
              <a:prstGeom prst="rect">
                <a:avLst/>
              </a:prstGeom>
              <a:blipFill>
                <a:blip r:embed="rId9"/>
                <a:stretch>
                  <a:fillRect l="-1173" r="-88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34BF4-70B7-E098-C790-811FCAFA5AB4}"/>
                  </a:ext>
                </a:extLst>
              </p:cNvPr>
              <p:cNvSpPr txBox="1"/>
              <p:nvPr/>
            </p:nvSpPr>
            <p:spPr>
              <a:xfrm>
                <a:off x="1014955" y="3726035"/>
                <a:ext cx="10043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34BF4-70B7-E098-C790-811FCAFA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55" y="3726035"/>
                <a:ext cx="1004313" cy="215444"/>
              </a:xfrm>
              <a:prstGeom prst="rect">
                <a:avLst/>
              </a:prstGeom>
              <a:blipFill>
                <a:blip r:embed="rId10"/>
                <a:stretch>
                  <a:fillRect l="-3030" r="-303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B60ABC-C322-B169-5905-351E3874C865}"/>
                  </a:ext>
                </a:extLst>
              </p:cNvPr>
              <p:cNvSpPr txBox="1"/>
              <p:nvPr/>
            </p:nvSpPr>
            <p:spPr>
              <a:xfrm>
                <a:off x="1040404" y="4243406"/>
                <a:ext cx="48465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B60ABC-C322-B169-5905-351E3874C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04" y="4243406"/>
                <a:ext cx="4846583" cy="215444"/>
              </a:xfrm>
              <a:prstGeom prst="rect">
                <a:avLst/>
              </a:prstGeom>
              <a:blipFill>
                <a:blip r:embed="rId11"/>
                <a:stretch>
                  <a:fillRect l="-1258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54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4CC01-649E-5BA9-E8D0-8F20D944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9742CF-5209-D40E-D213-E70692F3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Representation By Matrices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E7B0C-9C2D-F297-ED5C-B78083867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171523" cy="31088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Define Matrices: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Then: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Every complex vector: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22741-6646-44E7-EB8F-4C31B104A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145278-6336-82C2-2E09-433D652F251B}"/>
                  </a:ext>
                </a:extLst>
              </p:cNvPr>
              <p:cNvSpPr txBox="1"/>
              <p:nvPr/>
            </p:nvSpPr>
            <p:spPr>
              <a:xfrm>
                <a:off x="963826" y="1698389"/>
                <a:ext cx="1007017" cy="35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145278-6336-82C2-2E09-433D652F2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26" y="1698389"/>
                <a:ext cx="1007017" cy="359266"/>
              </a:xfrm>
              <a:prstGeom prst="rect">
                <a:avLst/>
              </a:prstGeom>
              <a:blipFill>
                <a:blip r:embed="rId2"/>
                <a:stretch>
                  <a:fillRect t="-1695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DB496-6817-66F0-2327-1A8906ED995C}"/>
                  </a:ext>
                </a:extLst>
              </p:cNvPr>
              <p:cNvSpPr txBox="1"/>
              <p:nvPr/>
            </p:nvSpPr>
            <p:spPr>
              <a:xfrm>
                <a:off x="2135678" y="1689511"/>
                <a:ext cx="1007017" cy="35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DB496-6817-66F0-2327-1A8906ED9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78" y="1689511"/>
                <a:ext cx="1007017" cy="359266"/>
              </a:xfrm>
              <a:prstGeom prst="rect">
                <a:avLst/>
              </a:prstGeom>
              <a:blipFill>
                <a:blip r:embed="rId3"/>
                <a:stretch>
                  <a:fillRect l="-4217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3E545-24AF-754A-FCE7-8A4110DE1AAC}"/>
                  </a:ext>
                </a:extLst>
              </p:cNvPr>
              <p:cNvSpPr txBox="1"/>
              <p:nvPr/>
            </p:nvSpPr>
            <p:spPr>
              <a:xfrm>
                <a:off x="919438" y="2950140"/>
                <a:ext cx="3430620" cy="35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 -1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3E545-24AF-754A-FCE7-8A4110DE1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38" y="2950140"/>
                <a:ext cx="3430620" cy="359266"/>
              </a:xfrm>
              <a:prstGeom prst="rect">
                <a:avLst/>
              </a:prstGeom>
              <a:blipFill>
                <a:blip r:embed="rId4"/>
                <a:stretch>
                  <a:fillRect l="-1954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D17213-DE07-2CC0-AFA4-2330FAA84F37}"/>
                  </a:ext>
                </a:extLst>
              </p:cNvPr>
              <p:cNvSpPr txBox="1"/>
              <p:nvPr/>
            </p:nvSpPr>
            <p:spPr>
              <a:xfrm>
                <a:off x="876857" y="4217462"/>
                <a:ext cx="4152547" cy="363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D17213-DE07-2CC0-AFA4-2330FAA84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57" y="4217462"/>
                <a:ext cx="4152547" cy="363561"/>
              </a:xfrm>
              <a:prstGeom prst="rect">
                <a:avLst/>
              </a:prstGeom>
              <a:blipFill>
                <a:blip r:embed="rId5"/>
                <a:stretch>
                  <a:fillRect t="-1695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3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859DC-A9E3-629F-7C84-21637885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4D68-8A28-FC87-290A-2AFEFCAA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Disadvantages of Algebra of Vectors in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ECB67-DBD7-019D-701F-AA97E9C94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CC4978-62C5-FF94-FE0C-DECFBBCF0E70}"/>
              </a:ext>
            </a:extLst>
          </p:cNvPr>
          <p:cNvGraphicFramePr>
            <a:graphicFrameLocks noGrp="1"/>
          </p:cNvGraphicFramePr>
          <p:nvPr/>
        </p:nvGraphicFramePr>
        <p:xfrm>
          <a:off x="1425787" y="1774190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94111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9112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9578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21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2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Not 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Vector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Not 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212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38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907F2-1B54-8ADE-FC1C-7B07EEC4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2716-01AF-9393-434A-F728E32B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Algebra of Complex Numbers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E03CF-7DE2-6B4A-C813-DAA3D44289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A0193C-5BA6-1522-EE3F-E61FE10CD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44669"/>
              </p:ext>
            </p:extLst>
          </p:nvPr>
        </p:nvGraphicFramePr>
        <p:xfrm>
          <a:off x="1425787" y="1774190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94111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9112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9578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21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2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Vector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212971"/>
                  </a:ext>
                </a:extLst>
              </a:tr>
            </a:tbl>
          </a:graphicData>
        </a:graphic>
      </p:graphicFrame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D71537D-7D72-4F51-5E7C-651C764C8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325707"/>
            <a:ext cx="4846226" cy="144160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Group under addition and multiplication*: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56415-1BAA-DA48-16E1-379A117FB9C9}"/>
              </a:ext>
            </a:extLst>
          </p:cNvPr>
          <p:cNvSpPr txBox="1"/>
          <p:nvPr/>
        </p:nvSpPr>
        <p:spPr>
          <a:xfrm>
            <a:off x="1256189" y="4617859"/>
            <a:ext cx="5810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• b = c,     (a • b) • c = a  • (b • c) ,      e • a = a • e = a,     a • a</a:t>
            </a:r>
            <a:r>
              <a:rPr lang="en-US" baseline="30000" dirty="0"/>
              <a:t>-1</a:t>
            </a:r>
            <a:r>
              <a:rPr lang="en-US" dirty="0"/>
              <a:t> = e  </a:t>
            </a:r>
          </a:p>
        </p:txBody>
      </p:sp>
    </p:spTree>
    <p:extLst>
      <p:ext uri="{BB962C8B-B14F-4D97-AF65-F5344CB8AC3E}">
        <p14:creationId xmlns:p14="http://schemas.microsoft.com/office/powerpoint/2010/main" val="160019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85FF-54BF-C274-74AC-A0A591F3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Inverse - Dual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CFA31-421D-0532-DF71-FFC7BA5D1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4357954" cy="3099929"/>
          </a:xfrm>
        </p:spPr>
        <p:txBody>
          <a:bodyPr>
            <a:normAutofit/>
          </a:bodyPr>
          <a:lstStyle/>
          <a:p>
            <a:r>
              <a:rPr lang="en-US" dirty="0"/>
              <a:t>We want to find V</a:t>
            </a:r>
            <a:r>
              <a:rPr lang="en-US" baseline="30000" dirty="0"/>
              <a:t>-1</a:t>
            </a:r>
            <a:r>
              <a:rPr lang="en-US" dirty="0"/>
              <a:t> : V V</a:t>
            </a:r>
            <a:r>
              <a:rPr lang="en-US" baseline="30000" dirty="0"/>
              <a:t>-1</a:t>
            </a:r>
            <a:r>
              <a:rPr lang="en-US" dirty="0"/>
              <a:t> = 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Conjugate: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Multiply by V* from the left: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09661-1687-8763-575F-691E1745F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8D06B1-DEAC-36FE-2EE0-B450C40C1FF3}"/>
                  </a:ext>
                </a:extLst>
              </p:cNvPr>
              <p:cNvSpPr txBox="1"/>
              <p:nvPr/>
            </p:nvSpPr>
            <p:spPr>
              <a:xfrm>
                <a:off x="885736" y="1740594"/>
                <a:ext cx="8692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8D06B1-DEAC-36FE-2EE0-B450C40C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36" y="1740594"/>
                <a:ext cx="869276" cy="215444"/>
              </a:xfrm>
              <a:prstGeom prst="rect">
                <a:avLst/>
              </a:prstGeom>
              <a:blipFill>
                <a:blip r:embed="rId2"/>
                <a:stretch>
                  <a:fillRect l="-3497" r="-349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59F880-2B1D-47E4-D7D5-EBA0A99B8D2F}"/>
                  </a:ext>
                </a:extLst>
              </p:cNvPr>
              <p:cNvSpPr txBox="1"/>
              <p:nvPr/>
            </p:nvSpPr>
            <p:spPr>
              <a:xfrm>
                <a:off x="850225" y="2681627"/>
                <a:ext cx="9462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59F880-2B1D-47E4-D7D5-EBA0A99B8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25" y="2681627"/>
                <a:ext cx="946220" cy="215444"/>
              </a:xfrm>
              <a:prstGeom prst="rect">
                <a:avLst/>
              </a:prstGeom>
              <a:blipFill>
                <a:blip r:embed="rId3"/>
                <a:stretch>
                  <a:fillRect l="-3205" r="-32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4C5F094-8961-BC73-215A-811D8EB853D1}"/>
              </a:ext>
            </a:extLst>
          </p:cNvPr>
          <p:cNvGrpSpPr/>
          <p:nvPr/>
        </p:nvGrpSpPr>
        <p:grpSpPr>
          <a:xfrm>
            <a:off x="5495277" y="741639"/>
            <a:ext cx="3372107" cy="3051884"/>
            <a:chOff x="5423769" y="652863"/>
            <a:chExt cx="2866081" cy="2690739"/>
          </a:xfrm>
        </p:grpSpPr>
        <p:cxnSp>
          <p:nvCxnSpPr>
            <p:cNvPr id="8" name="Google Shape;109;p6">
              <a:extLst>
                <a:ext uri="{FF2B5EF4-FFF2-40B4-BE49-F238E27FC236}">
                  <a16:creationId xmlns:a16="http://schemas.microsoft.com/office/drawing/2014/main" id="{EC2BFC37-4C4A-18B2-0DF7-A78129DD0307}"/>
                </a:ext>
              </a:extLst>
            </p:cNvPr>
            <p:cNvCxnSpPr/>
            <p:nvPr/>
          </p:nvCxnSpPr>
          <p:spPr>
            <a:xfrm rot="10800000" flipH="1">
              <a:off x="5666154" y="1344247"/>
              <a:ext cx="1422400" cy="1000369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" name="Google Shape;112;p6">
              <a:extLst>
                <a:ext uri="{FF2B5EF4-FFF2-40B4-BE49-F238E27FC236}">
                  <a16:creationId xmlns:a16="http://schemas.microsoft.com/office/drawing/2014/main" id="{6537AF94-67E0-FAE8-C22C-F377F8D59319}"/>
                </a:ext>
              </a:extLst>
            </p:cNvPr>
            <p:cNvCxnSpPr/>
            <p:nvPr/>
          </p:nvCxnSpPr>
          <p:spPr>
            <a:xfrm rot="10800000">
              <a:off x="5650523" y="1852247"/>
              <a:ext cx="0" cy="507999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" name="Google Shape;116;p6">
              <a:extLst>
                <a:ext uri="{FF2B5EF4-FFF2-40B4-BE49-F238E27FC236}">
                  <a16:creationId xmlns:a16="http://schemas.microsoft.com/office/drawing/2014/main" id="{35D6E812-66F0-2A99-2750-D9BAE0F42E30}"/>
                </a:ext>
              </a:extLst>
            </p:cNvPr>
            <p:cNvCxnSpPr/>
            <p:nvPr/>
          </p:nvCxnSpPr>
          <p:spPr>
            <a:xfrm>
              <a:off x="5681784" y="2328985"/>
              <a:ext cx="539262" cy="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" name="Google Shape;122;p6">
              <a:extLst>
                <a:ext uri="{FF2B5EF4-FFF2-40B4-BE49-F238E27FC236}">
                  <a16:creationId xmlns:a16="http://schemas.microsoft.com/office/drawing/2014/main" id="{44748DE7-3143-90B6-91FB-D53DCE549C4C}"/>
                </a:ext>
              </a:extLst>
            </p:cNvPr>
            <p:cNvCxnSpPr/>
            <p:nvPr/>
          </p:nvCxnSpPr>
          <p:spPr>
            <a:xfrm>
              <a:off x="7080738" y="1352062"/>
              <a:ext cx="0" cy="969107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65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3;p6">
              <a:extLst>
                <a:ext uri="{FF2B5EF4-FFF2-40B4-BE49-F238E27FC236}">
                  <a16:creationId xmlns:a16="http://schemas.microsoft.com/office/drawing/2014/main" id="{1C15746C-4859-4DF3-DE0B-6DA337155F57}"/>
                </a:ext>
              </a:extLst>
            </p:cNvPr>
            <p:cNvCxnSpPr>
              <a:cxnSpLocks/>
            </p:cNvCxnSpPr>
            <p:nvPr/>
          </p:nvCxnSpPr>
          <p:spPr>
            <a:xfrm>
              <a:off x="5628640" y="2368062"/>
              <a:ext cx="1444283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C2F3E5B-BB35-1C2A-8A3E-FB350EE6F6AA}"/>
                    </a:ext>
                  </a:extLst>
                </p:cNvPr>
                <p:cNvSpPr txBox="1"/>
                <p:nvPr/>
              </p:nvSpPr>
              <p:spPr>
                <a:xfrm>
                  <a:off x="6185227" y="2384279"/>
                  <a:ext cx="520538" cy="132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𝑅𝑒𝑎𝑙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A74B9D-2AD6-4CF2-5AB0-905F2066AE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227" y="2384279"/>
                  <a:ext cx="520538" cy="132757"/>
                </a:xfrm>
                <a:prstGeom prst="rect">
                  <a:avLst/>
                </a:prstGeom>
                <a:blipFill>
                  <a:blip r:embed="rId4"/>
                  <a:stretch>
                    <a:fillRect l="-3968" r="-2381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97B7E4-26F5-8B14-6DB5-4A5484AE40B5}"/>
                    </a:ext>
                  </a:extLst>
                </p:cNvPr>
                <p:cNvSpPr txBox="1"/>
                <p:nvPr/>
              </p:nvSpPr>
              <p:spPr>
                <a:xfrm>
                  <a:off x="5423769" y="1442141"/>
                  <a:ext cx="94772" cy="1899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97B7E4-26F5-8B14-6DB5-4A5484AE4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3769" y="1442141"/>
                  <a:ext cx="94772" cy="189949"/>
                </a:xfrm>
                <a:prstGeom prst="rect">
                  <a:avLst/>
                </a:prstGeom>
                <a:blipFill>
                  <a:blip r:embed="rId5"/>
                  <a:stretch>
                    <a:fillRect l="-31579" r="-26316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E2D98E0-FC5D-4442-4D3A-2EAC8A2A463A}"/>
                    </a:ext>
                  </a:extLst>
                </p:cNvPr>
                <p:cNvSpPr txBox="1"/>
                <p:nvPr/>
              </p:nvSpPr>
              <p:spPr>
                <a:xfrm>
                  <a:off x="7147577" y="2402218"/>
                  <a:ext cx="187485" cy="132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E2D98E0-FC5D-4442-4D3A-2EAC8A2A4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577" y="2402218"/>
                  <a:ext cx="187485" cy="132757"/>
                </a:xfrm>
                <a:prstGeom prst="rect">
                  <a:avLst/>
                </a:prstGeom>
                <a:blipFill>
                  <a:blip r:embed="rId6"/>
                  <a:stretch>
                    <a:fillRect l="-19444" b="-4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Google Shape;123;p6">
              <a:extLst>
                <a:ext uri="{FF2B5EF4-FFF2-40B4-BE49-F238E27FC236}">
                  <a16:creationId xmlns:a16="http://schemas.microsoft.com/office/drawing/2014/main" id="{7F4F9B94-0B8C-8416-B4A2-EDDC9E61D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4963" y="1361440"/>
              <a:ext cx="0" cy="1016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18EF80-8B1A-1857-7320-F31523F9735F}"/>
                    </a:ext>
                  </a:extLst>
                </p:cNvPr>
                <p:cNvSpPr txBox="1"/>
                <p:nvPr/>
              </p:nvSpPr>
              <p:spPr>
                <a:xfrm>
                  <a:off x="5479225" y="1190474"/>
                  <a:ext cx="223324" cy="132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𝑏𝑖</m:t>
                            </m:r>
                          </m:e>
                          <m:sub/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AE2536-17AC-28F9-0A7A-E9937262B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225" y="1190474"/>
                  <a:ext cx="223324" cy="132757"/>
                </a:xfrm>
                <a:prstGeom prst="rect">
                  <a:avLst/>
                </a:prstGeom>
                <a:blipFill>
                  <a:blip r:embed="rId7"/>
                  <a:stretch>
                    <a:fillRect l="-12963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4C236B3-25B7-3E55-E7CE-BEAA3694D6CE}"/>
                    </a:ext>
                  </a:extLst>
                </p:cNvPr>
                <p:cNvSpPr txBox="1"/>
                <p:nvPr/>
              </p:nvSpPr>
              <p:spPr>
                <a:xfrm>
                  <a:off x="7153402" y="1016847"/>
                  <a:ext cx="855588" cy="132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/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𝑏𝑖</m:t>
                            </m:r>
                          </m:e>
                          <m:sub/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D31769-A930-D9BD-F477-5C8934EC6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402" y="1016847"/>
                  <a:ext cx="855588" cy="132757"/>
                </a:xfrm>
                <a:prstGeom prst="rect">
                  <a:avLst/>
                </a:prstGeom>
                <a:blipFill>
                  <a:blip r:embed="rId8"/>
                  <a:stretch>
                    <a:fillRect l="-2415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Google Shape;122;p6">
              <a:extLst>
                <a:ext uri="{FF2B5EF4-FFF2-40B4-BE49-F238E27FC236}">
                  <a16:creationId xmlns:a16="http://schemas.microsoft.com/office/drawing/2014/main" id="{6A6C26E9-1692-72C4-8062-203EA1C54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8800" y="1330960"/>
              <a:ext cx="1437640" cy="3556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65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109;p6">
              <a:extLst>
                <a:ext uri="{FF2B5EF4-FFF2-40B4-BE49-F238E27FC236}">
                  <a16:creationId xmlns:a16="http://schemas.microsoft.com/office/drawing/2014/main" id="{96B4D337-A1CC-874A-D362-D13D7CD843D9}"/>
                </a:ext>
              </a:extLst>
            </p:cNvPr>
            <p:cNvCxnSpPr>
              <a:cxnSpLocks/>
            </p:cNvCxnSpPr>
            <p:nvPr/>
          </p:nvCxnSpPr>
          <p:spPr>
            <a:xfrm>
              <a:off x="5657277" y="2353496"/>
              <a:ext cx="1403858" cy="932884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1F2F3D8-9E8C-611B-BA65-C29492476F64}"/>
                    </a:ext>
                  </a:extLst>
                </p:cNvPr>
                <p:cNvSpPr txBox="1"/>
                <p:nvPr/>
              </p:nvSpPr>
              <p:spPr>
                <a:xfrm>
                  <a:off x="6381045" y="652863"/>
                  <a:ext cx="918575" cy="137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/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38CE515-C815-1076-FFB3-0D0BA2E53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045" y="652863"/>
                  <a:ext cx="918575" cy="137024"/>
                </a:xfrm>
                <a:prstGeom prst="rect">
                  <a:avLst/>
                </a:prstGeom>
                <a:blipFill>
                  <a:blip r:embed="rId9"/>
                  <a:stretch>
                    <a:fillRect l="-2242" r="-179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EFCA926-611A-36B9-B81B-B1663C7857FA}"/>
                    </a:ext>
                  </a:extLst>
                </p:cNvPr>
                <p:cNvSpPr txBox="1"/>
                <p:nvPr/>
              </p:nvSpPr>
              <p:spPr>
                <a:xfrm>
                  <a:off x="7153402" y="3153653"/>
                  <a:ext cx="1136448" cy="1899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/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𝑏𝑖</m:t>
                            </m:r>
                          </m:e>
                          <m:sub/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EFCA926-611A-36B9-B81B-B1663C785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402" y="3153653"/>
                  <a:ext cx="1136448" cy="189949"/>
                </a:xfrm>
                <a:prstGeom prst="rect">
                  <a:avLst/>
                </a:prstGeom>
                <a:blipFill>
                  <a:blip r:embed="rId10"/>
                  <a:stretch>
                    <a:fillRect l="-2273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Google Shape;122;p6">
              <a:extLst>
                <a:ext uri="{FF2B5EF4-FFF2-40B4-BE49-F238E27FC236}">
                  <a16:creationId xmlns:a16="http://schemas.microsoft.com/office/drawing/2014/main" id="{48559129-0974-5A3B-EC55-41201120E101}"/>
                </a:ext>
              </a:extLst>
            </p:cNvPr>
            <p:cNvCxnSpPr>
              <a:cxnSpLocks/>
            </p:cNvCxnSpPr>
            <p:nvPr/>
          </p:nvCxnSpPr>
          <p:spPr>
            <a:xfrm>
              <a:off x="7099076" y="2371968"/>
              <a:ext cx="0" cy="859622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65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8DE964-98EE-44B2-391D-D82A64DC1CD2}"/>
                  </a:ext>
                </a:extLst>
              </p:cNvPr>
              <p:cNvSpPr txBox="1"/>
              <p:nvPr/>
            </p:nvSpPr>
            <p:spPr>
              <a:xfrm>
                <a:off x="912369" y="3675926"/>
                <a:ext cx="10583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8DE964-98EE-44B2-391D-D82A64DC1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69" y="3675926"/>
                <a:ext cx="1058367" cy="215444"/>
              </a:xfrm>
              <a:prstGeom prst="rect">
                <a:avLst/>
              </a:prstGeom>
              <a:blipFill>
                <a:blip r:embed="rId11"/>
                <a:stretch>
                  <a:fillRect l="-289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52D51B-EB84-7955-EEEE-C8F55874E838}"/>
                  </a:ext>
                </a:extLst>
              </p:cNvPr>
              <p:cNvSpPr txBox="1"/>
              <p:nvPr/>
            </p:nvSpPr>
            <p:spPr>
              <a:xfrm>
                <a:off x="974513" y="4093177"/>
                <a:ext cx="891783" cy="439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52D51B-EB84-7955-EEEE-C8F55874E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3" y="4093177"/>
                <a:ext cx="891783" cy="439864"/>
              </a:xfrm>
              <a:prstGeom prst="rect">
                <a:avLst/>
              </a:prstGeom>
              <a:blipFill>
                <a:blip r:embed="rId12"/>
                <a:stretch>
                  <a:fillRect l="-3425" r="-685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DE828C-D875-52CE-9C9D-0D709DE8B1B5}"/>
                  </a:ext>
                </a:extLst>
              </p:cNvPr>
              <p:cNvSpPr txBox="1"/>
              <p:nvPr/>
            </p:nvSpPr>
            <p:spPr>
              <a:xfrm>
                <a:off x="2244019" y="3658171"/>
                <a:ext cx="11490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DE828C-D875-52CE-9C9D-0D709DE8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019" y="3658171"/>
                <a:ext cx="1149097" cy="215444"/>
              </a:xfrm>
              <a:prstGeom prst="rect">
                <a:avLst/>
              </a:prstGeom>
              <a:blipFill>
                <a:blip r:embed="rId13"/>
                <a:stretch>
                  <a:fillRect l="-264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21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67CA-BB45-F1B6-B60E-2E2F91E3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39ABA-0AEC-FD6A-BA14-F101909164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0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F0D9A506-766B-ED6F-CC16-5887E9A3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Google Shape;105;p6">
                <a:extLst>
                  <a:ext uri="{FF2B5EF4-FFF2-40B4-BE49-F238E27FC236}">
                    <a16:creationId xmlns:a16="http://schemas.microsoft.com/office/drawing/2014/main" id="{4F3C3589-06B0-84B5-4E12-D35744FE194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3940704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>
                  <a:buSzPct val="111111"/>
                </a:pPr>
                <a:r>
                  <a:rPr lang="en-US" dirty="0"/>
                  <a:t>Rotation in 3D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05" name="Google Shape;105;p6">
                <a:extLst>
                  <a:ext uri="{FF2B5EF4-FFF2-40B4-BE49-F238E27FC236}">
                    <a16:creationId xmlns:a16="http://schemas.microsoft.com/office/drawing/2014/main" id="{4F3C3589-06B0-84B5-4E12-D35744FE194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3940704" cy="572700"/>
              </a:xfrm>
              <a:prstGeom prst="rect">
                <a:avLst/>
              </a:prstGeom>
              <a:blipFill>
                <a:blip r:embed="rId3"/>
                <a:stretch>
                  <a:fillRect l="-2473" b="-159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88C9BDC-B71B-8481-6A7A-210B6EA6A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923" y="1020932"/>
            <a:ext cx="3745527" cy="3870663"/>
          </a:xfrm>
        </p:spPr>
        <p:txBody>
          <a:bodyPr/>
          <a:lstStyle/>
          <a:p>
            <a:r>
              <a:rPr lang="en-US" dirty="0"/>
              <a:t>Basis vectors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Rotation Matrix around </a:t>
            </a:r>
            <a:r>
              <a:rPr lang="en-US" i="1" dirty="0"/>
              <a:t>e</a:t>
            </a:r>
            <a:r>
              <a:rPr lang="en-US" i="1" baseline="-25000" dirty="0"/>
              <a:t>3</a:t>
            </a:r>
            <a:r>
              <a:rPr lang="en-US" i="1" dirty="0"/>
              <a:t> (z):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Rotation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62733-5226-4156-FEBA-DB4117F9BB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D07614-D898-DA80-3630-2FFB72CC5B26}"/>
                  </a:ext>
                </a:extLst>
              </p:cNvPr>
              <p:cNvSpPr txBox="1"/>
              <p:nvPr/>
            </p:nvSpPr>
            <p:spPr>
              <a:xfrm>
                <a:off x="701458" y="1952095"/>
                <a:ext cx="1619867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D07614-D898-DA80-3630-2FFB72CC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58" y="1952095"/>
                <a:ext cx="1619867" cy="232756"/>
              </a:xfrm>
              <a:prstGeom prst="rect">
                <a:avLst/>
              </a:prstGeom>
              <a:blipFill>
                <a:blip r:embed="rId4"/>
                <a:stretch>
                  <a:fillRect l="-150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2C25D-C4E5-906D-090B-37AEBE6E2B9E}"/>
                  </a:ext>
                </a:extLst>
              </p:cNvPr>
              <p:cNvSpPr txBox="1"/>
              <p:nvPr/>
            </p:nvSpPr>
            <p:spPr>
              <a:xfrm>
                <a:off x="708181" y="1589671"/>
                <a:ext cx="1213666" cy="227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E2C25D-C4E5-906D-090B-37AEBE6E2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81" y="1589671"/>
                <a:ext cx="1213666" cy="227050"/>
              </a:xfrm>
              <a:prstGeom prst="rect">
                <a:avLst/>
              </a:prstGeom>
              <a:blipFill>
                <a:blip r:embed="rId5"/>
                <a:stretch>
                  <a:fillRect l="-1005" b="-216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4DD930-65B4-B3AF-990F-0B8AAEB954CA}"/>
                  </a:ext>
                </a:extLst>
              </p:cNvPr>
              <p:cNvSpPr txBox="1"/>
              <p:nvPr/>
            </p:nvSpPr>
            <p:spPr>
              <a:xfrm>
                <a:off x="733006" y="2799221"/>
                <a:ext cx="2616614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4DD930-65B4-B3AF-990F-0B8AAEB95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06" y="2799221"/>
                <a:ext cx="2616614" cy="69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062571-44C4-0AD9-DE08-C5DF44051EC5}"/>
                  </a:ext>
                </a:extLst>
              </p:cNvPr>
              <p:cNvSpPr txBox="1"/>
              <p:nvPr/>
            </p:nvSpPr>
            <p:spPr>
              <a:xfrm>
                <a:off x="812905" y="4219649"/>
                <a:ext cx="3816942" cy="59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062571-44C4-0AD9-DE08-C5DF44051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5" y="4219649"/>
                <a:ext cx="3816942" cy="595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oogle Shape;109;p6">
            <a:extLst>
              <a:ext uri="{FF2B5EF4-FFF2-40B4-BE49-F238E27FC236}">
                <a16:creationId xmlns:a16="http://schemas.microsoft.com/office/drawing/2014/main" id="{BDA90CC7-3CC4-AB45-FFC0-75C8FFE2D088}"/>
              </a:ext>
            </a:extLst>
          </p:cNvPr>
          <p:cNvCxnSpPr>
            <a:cxnSpLocks/>
          </p:cNvCxnSpPr>
          <p:nvPr/>
        </p:nvCxnSpPr>
        <p:spPr>
          <a:xfrm flipV="1">
            <a:off x="5203254" y="1677880"/>
            <a:ext cx="1747962" cy="117890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" name="Google Shape;112;p6">
            <a:extLst>
              <a:ext uri="{FF2B5EF4-FFF2-40B4-BE49-F238E27FC236}">
                <a16:creationId xmlns:a16="http://schemas.microsoft.com/office/drawing/2014/main" id="{F5F98704-1D07-B711-A6B3-500608BC017E}"/>
              </a:ext>
            </a:extLst>
          </p:cNvPr>
          <p:cNvCxnSpPr/>
          <p:nvPr/>
        </p:nvCxnSpPr>
        <p:spPr>
          <a:xfrm rot="10800000">
            <a:off x="5180181" y="2057743"/>
            <a:ext cx="0" cy="82440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" name="Google Shape;116;p6">
            <a:extLst>
              <a:ext uri="{FF2B5EF4-FFF2-40B4-BE49-F238E27FC236}">
                <a16:creationId xmlns:a16="http://schemas.microsoft.com/office/drawing/2014/main" id="{31253F64-645D-7FF1-A842-979D8626C31E}"/>
              </a:ext>
            </a:extLst>
          </p:cNvPr>
          <p:cNvCxnSpPr/>
          <p:nvPr/>
        </p:nvCxnSpPr>
        <p:spPr>
          <a:xfrm>
            <a:off x="5226325" y="2831416"/>
            <a:ext cx="795990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" name="Google Shape;122;p6">
            <a:extLst>
              <a:ext uri="{FF2B5EF4-FFF2-40B4-BE49-F238E27FC236}">
                <a16:creationId xmlns:a16="http://schemas.microsoft.com/office/drawing/2014/main" id="{DEA6E43F-5F78-B44C-B618-B0B2A3770135}"/>
              </a:ext>
            </a:extLst>
          </p:cNvPr>
          <p:cNvCxnSpPr>
            <a:cxnSpLocks/>
          </p:cNvCxnSpPr>
          <p:nvPr/>
        </p:nvCxnSpPr>
        <p:spPr>
          <a:xfrm flipV="1">
            <a:off x="6960093" y="2920753"/>
            <a:ext cx="150921" cy="754602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" name="Google Shape;123;p6">
            <a:extLst>
              <a:ext uri="{FF2B5EF4-FFF2-40B4-BE49-F238E27FC236}">
                <a16:creationId xmlns:a16="http://schemas.microsoft.com/office/drawing/2014/main" id="{A5BDF4B5-A32E-EB3D-E083-CF66341FED03}"/>
              </a:ext>
            </a:extLst>
          </p:cNvPr>
          <p:cNvCxnSpPr>
            <a:cxnSpLocks/>
          </p:cNvCxnSpPr>
          <p:nvPr/>
        </p:nvCxnSpPr>
        <p:spPr>
          <a:xfrm>
            <a:off x="5147880" y="2894832"/>
            <a:ext cx="1980889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272BA8-6F45-97C7-61E5-66FA8268E733}"/>
                  </a:ext>
                </a:extLst>
              </p:cNvPr>
              <p:cNvSpPr txBox="1"/>
              <p:nvPr/>
            </p:nvSpPr>
            <p:spPr>
              <a:xfrm>
                <a:off x="5996077" y="2610432"/>
                <a:ext cx="314130" cy="349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272BA8-6F45-97C7-61E5-66FA8268E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77" y="2610432"/>
                <a:ext cx="314130" cy="3496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26944C-9AC0-D3DF-F054-CB5226C35155}"/>
                  </a:ext>
                </a:extLst>
              </p:cNvPr>
              <p:cNvSpPr txBox="1"/>
              <p:nvPr/>
            </p:nvSpPr>
            <p:spPr>
              <a:xfrm>
                <a:off x="4844501" y="1980052"/>
                <a:ext cx="2169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26944C-9AC0-D3DF-F054-CB5226C35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01" y="1980052"/>
                <a:ext cx="216982" cy="215444"/>
              </a:xfrm>
              <a:prstGeom prst="rect">
                <a:avLst/>
              </a:prstGeom>
              <a:blipFill>
                <a:blip r:embed="rId9"/>
                <a:stretch>
                  <a:fillRect l="-11429" r="-2857" b="-171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C1F965-6276-F0EF-C22D-95518A0EC468}"/>
                  </a:ext>
                </a:extLst>
              </p:cNvPr>
              <p:cNvSpPr txBox="1"/>
              <p:nvPr/>
            </p:nvSpPr>
            <p:spPr>
              <a:xfrm>
                <a:off x="7136522" y="2775306"/>
                <a:ext cx="460831" cy="349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C1F965-6276-F0EF-C22D-95518A0EC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522" y="2775306"/>
                <a:ext cx="460831" cy="3496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oogle Shape;123;p6">
            <a:extLst>
              <a:ext uri="{FF2B5EF4-FFF2-40B4-BE49-F238E27FC236}">
                <a16:creationId xmlns:a16="http://schemas.microsoft.com/office/drawing/2014/main" id="{60E1F721-09BC-31CD-7369-7B5F7AE1058E}"/>
              </a:ext>
            </a:extLst>
          </p:cNvPr>
          <p:cNvCxnSpPr>
            <a:cxnSpLocks/>
          </p:cNvCxnSpPr>
          <p:nvPr/>
        </p:nvCxnSpPr>
        <p:spPr>
          <a:xfrm flipV="1">
            <a:off x="5127692" y="1261237"/>
            <a:ext cx="0" cy="164881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2E38E6-5862-30B6-F18A-B50333EA1C92}"/>
                  </a:ext>
                </a:extLst>
              </p:cNvPr>
              <p:cNvSpPr txBox="1"/>
              <p:nvPr/>
            </p:nvSpPr>
            <p:spPr>
              <a:xfrm>
                <a:off x="4172731" y="3576066"/>
                <a:ext cx="462251" cy="349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2E38E6-5862-30B6-F18A-B50333EA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31" y="3576066"/>
                <a:ext cx="462251" cy="3496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BF3D2-9BE3-EA89-337C-DED908AEB7FF}"/>
                  </a:ext>
                </a:extLst>
              </p:cNvPr>
              <p:cNvSpPr txBox="1"/>
              <p:nvPr/>
            </p:nvSpPr>
            <p:spPr>
              <a:xfrm>
                <a:off x="7052310" y="1678559"/>
                <a:ext cx="15874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BF3D2-9BE3-EA89-337C-DED908AE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310" y="1678559"/>
                <a:ext cx="1587486" cy="215444"/>
              </a:xfrm>
              <a:prstGeom prst="rect">
                <a:avLst/>
              </a:prstGeom>
              <a:blipFill>
                <a:blip r:embed="rId12"/>
                <a:stretch>
                  <a:fillRect l="-3846" t="-25000" b="-472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22;p6">
            <a:extLst>
              <a:ext uri="{FF2B5EF4-FFF2-40B4-BE49-F238E27FC236}">
                <a16:creationId xmlns:a16="http://schemas.microsoft.com/office/drawing/2014/main" id="{4F8295D8-F97E-1856-F6D5-BBA2BAE30D0F}"/>
              </a:ext>
            </a:extLst>
          </p:cNvPr>
          <p:cNvCxnSpPr>
            <a:cxnSpLocks/>
          </p:cNvCxnSpPr>
          <p:nvPr/>
        </p:nvCxnSpPr>
        <p:spPr>
          <a:xfrm flipH="1">
            <a:off x="4825525" y="3648697"/>
            <a:ext cx="209905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" name="Google Shape;109;p6">
            <a:extLst>
              <a:ext uri="{FF2B5EF4-FFF2-40B4-BE49-F238E27FC236}">
                <a16:creationId xmlns:a16="http://schemas.microsoft.com/office/drawing/2014/main" id="{4FEE83D8-B12A-81DA-E577-19DB3C38F08F}"/>
              </a:ext>
            </a:extLst>
          </p:cNvPr>
          <p:cNvCxnSpPr>
            <a:cxnSpLocks/>
          </p:cNvCxnSpPr>
          <p:nvPr/>
        </p:nvCxnSpPr>
        <p:spPr>
          <a:xfrm flipV="1">
            <a:off x="5190150" y="1260629"/>
            <a:ext cx="1130751" cy="161056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7EC7E-9DE3-A89E-3D53-2D6C63A58ECD}"/>
                  </a:ext>
                </a:extLst>
              </p:cNvPr>
              <p:cNvSpPr txBox="1"/>
              <p:nvPr/>
            </p:nvSpPr>
            <p:spPr>
              <a:xfrm>
                <a:off x="5574905" y="812659"/>
                <a:ext cx="1993494" cy="222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27EC7E-9DE3-A89E-3D53-2D6C63A58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905" y="812659"/>
                <a:ext cx="1993494" cy="222369"/>
              </a:xfrm>
              <a:prstGeom prst="rect">
                <a:avLst/>
              </a:prstGeom>
              <a:blipFill>
                <a:blip r:embed="rId13"/>
                <a:stretch>
                  <a:fillRect l="-1223" b="-108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9C87CD-E4CE-9A0C-FDD3-EC9AB4ACCBC1}"/>
                  </a:ext>
                </a:extLst>
              </p:cNvPr>
              <p:cNvSpPr txBox="1"/>
              <p:nvPr/>
            </p:nvSpPr>
            <p:spPr>
              <a:xfrm>
                <a:off x="6476054" y="2925626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9C87CD-E4CE-9A0C-FDD3-EC9AB4ACC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054" y="2925626"/>
                <a:ext cx="149079" cy="215444"/>
              </a:xfrm>
              <a:prstGeom prst="rect">
                <a:avLst/>
              </a:prstGeom>
              <a:blipFill>
                <a:blip r:embed="rId14"/>
                <a:stretch>
                  <a:fillRect l="-24000" r="-20000" b="-257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92CD688A-485D-A294-A5E0-B913F26C36B5}"/>
              </a:ext>
            </a:extLst>
          </p:cNvPr>
          <p:cNvSpPr/>
          <p:nvPr/>
        </p:nvSpPr>
        <p:spPr>
          <a:xfrm>
            <a:off x="5823751" y="2556769"/>
            <a:ext cx="931882" cy="780877"/>
          </a:xfrm>
          <a:prstGeom prst="arc">
            <a:avLst>
              <a:gd name="adj1" fmla="val 16200000"/>
              <a:gd name="adj2" fmla="val 5215876"/>
            </a:avLst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Google Shape;116;p6">
            <a:extLst>
              <a:ext uri="{FF2B5EF4-FFF2-40B4-BE49-F238E27FC236}">
                <a16:creationId xmlns:a16="http://schemas.microsoft.com/office/drawing/2014/main" id="{568FA265-54E7-7168-B6B6-A159FF80F1BD}"/>
              </a:ext>
            </a:extLst>
          </p:cNvPr>
          <p:cNvCxnSpPr>
            <a:cxnSpLocks/>
          </p:cNvCxnSpPr>
          <p:nvPr/>
        </p:nvCxnSpPr>
        <p:spPr>
          <a:xfrm flipH="1">
            <a:off x="4856085" y="2824018"/>
            <a:ext cx="336209" cy="70929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0A8B65-F6A7-EF28-F77D-E019CED89BB5}"/>
                  </a:ext>
                </a:extLst>
              </p:cNvPr>
              <p:cNvSpPr txBox="1"/>
              <p:nvPr/>
            </p:nvSpPr>
            <p:spPr>
              <a:xfrm>
                <a:off x="4943636" y="3277672"/>
                <a:ext cx="320281" cy="349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0A8B65-F6A7-EF28-F77D-E019CED8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36" y="3277672"/>
                <a:ext cx="320281" cy="3496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oogle Shape;123;p6">
            <a:extLst>
              <a:ext uri="{FF2B5EF4-FFF2-40B4-BE49-F238E27FC236}">
                <a16:creationId xmlns:a16="http://schemas.microsoft.com/office/drawing/2014/main" id="{127179A8-7A94-C69A-DE0F-1133DFA4CD1D}"/>
              </a:ext>
            </a:extLst>
          </p:cNvPr>
          <p:cNvCxnSpPr>
            <a:cxnSpLocks/>
          </p:cNvCxnSpPr>
          <p:nvPr/>
        </p:nvCxnSpPr>
        <p:spPr>
          <a:xfrm flipH="1">
            <a:off x="4758431" y="2867487"/>
            <a:ext cx="363985" cy="79899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608709-26A8-5D45-5C2F-342E5F03520F}"/>
                  </a:ext>
                </a:extLst>
              </p:cNvPr>
              <p:cNvSpPr txBox="1"/>
              <p:nvPr/>
            </p:nvSpPr>
            <p:spPr>
              <a:xfrm>
                <a:off x="4749779" y="1081440"/>
                <a:ext cx="3003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608709-26A8-5D45-5C2F-342E5F035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779" y="1081440"/>
                <a:ext cx="300339" cy="215444"/>
              </a:xfrm>
              <a:prstGeom prst="rect">
                <a:avLst/>
              </a:prstGeom>
              <a:blipFill>
                <a:blip r:embed="rId16"/>
                <a:stretch>
                  <a:fillRect l="-6122" r="-2041" b="-13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oogle Shape;122;p6">
            <a:extLst>
              <a:ext uri="{FF2B5EF4-FFF2-40B4-BE49-F238E27FC236}">
                <a16:creationId xmlns:a16="http://schemas.microsoft.com/office/drawing/2014/main" id="{5FF9281D-EAB3-FB40-D229-E753FECED524}"/>
              </a:ext>
            </a:extLst>
          </p:cNvPr>
          <p:cNvCxnSpPr>
            <a:cxnSpLocks/>
          </p:cNvCxnSpPr>
          <p:nvPr/>
        </p:nvCxnSpPr>
        <p:spPr>
          <a:xfrm>
            <a:off x="6909542" y="1743166"/>
            <a:ext cx="0" cy="1914433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" name="Google Shape;122;p6">
            <a:extLst>
              <a:ext uri="{FF2B5EF4-FFF2-40B4-BE49-F238E27FC236}">
                <a16:creationId xmlns:a16="http://schemas.microsoft.com/office/drawing/2014/main" id="{56C88987-A76A-9119-F7AD-0845D2C760FD}"/>
              </a:ext>
            </a:extLst>
          </p:cNvPr>
          <p:cNvCxnSpPr>
            <a:cxnSpLocks/>
          </p:cNvCxnSpPr>
          <p:nvPr/>
        </p:nvCxnSpPr>
        <p:spPr>
          <a:xfrm flipH="1" flipV="1">
            <a:off x="5136244" y="2894095"/>
            <a:ext cx="1797216" cy="719117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" name="Google Shape;122;p6">
            <a:extLst>
              <a:ext uri="{FF2B5EF4-FFF2-40B4-BE49-F238E27FC236}">
                <a16:creationId xmlns:a16="http://schemas.microsoft.com/office/drawing/2014/main" id="{E663D253-0168-1E5D-24C4-C0E795F03F1D}"/>
              </a:ext>
            </a:extLst>
          </p:cNvPr>
          <p:cNvCxnSpPr>
            <a:cxnSpLocks/>
          </p:cNvCxnSpPr>
          <p:nvPr/>
        </p:nvCxnSpPr>
        <p:spPr>
          <a:xfrm>
            <a:off x="6341371" y="1246017"/>
            <a:ext cx="0" cy="1266364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" name="Google Shape;122;p6">
            <a:extLst>
              <a:ext uri="{FF2B5EF4-FFF2-40B4-BE49-F238E27FC236}">
                <a16:creationId xmlns:a16="http://schemas.microsoft.com/office/drawing/2014/main" id="{C566403B-7AD4-36E2-28F4-E9FBBE84318D}"/>
              </a:ext>
            </a:extLst>
          </p:cNvPr>
          <p:cNvCxnSpPr>
            <a:cxnSpLocks/>
          </p:cNvCxnSpPr>
          <p:nvPr/>
        </p:nvCxnSpPr>
        <p:spPr>
          <a:xfrm flipH="1">
            <a:off x="5255581" y="2521258"/>
            <a:ext cx="1083075" cy="34622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80467CB8-D944-58C0-9618-D425619CD145}"/>
              </a:ext>
            </a:extLst>
          </p:cNvPr>
          <p:cNvSpPr/>
          <p:nvPr/>
        </p:nvSpPr>
        <p:spPr>
          <a:xfrm>
            <a:off x="5893325" y="1294499"/>
            <a:ext cx="931882" cy="780877"/>
          </a:xfrm>
          <a:prstGeom prst="arc">
            <a:avLst>
              <a:gd name="adj1" fmla="val 16200000"/>
              <a:gd name="adj2" fmla="val 47172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0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316D-DC61-F603-3F20-5A99D761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matrices in 3D – Euler Angles Ambiguity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6F7F6C-24E2-B04B-C793-5EDC8F3BB73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Angle vector defines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) : Axis rotation matrices: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full rotation matrix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 convention have been established with Euler angles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6F7F6C-24E2-B04B-C793-5EDC8F3BB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F47EE-5CAE-1E83-E2F8-04F48EBDED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86FF4C-E761-9394-6B71-B8CA2B2022D8}"/>
                  </a:ext>
                </a:extLst>
              </p:cNvPr>
              <p:cNvSpPr txBox="1"/>
              <p:nvPr/>
            </p:nvSpPr>
            <p:spPr>
              <a:xfrm>
                <a:off x="6140216" y="1936699"/>
                <a:ext cx="2591479" cy="59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86FF4C-E761-9394-6B71-B8CA2B202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216" y="1936699"/>
                <a:ext cx="2591479" cy="595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476F1C-1937-91BC-8931-5CBB336C9481}"/>
                  </a:ext>
                </a:extLst>
              </p:cNvPr>
              <p:cNvSpPr txBox="1"/>
              <p:nvPr/>
            </p:nvSpPr>
            <p:spPr>
              <a:xfrm>
                <a:off x="3439035" y="1899690"/>
                <a:ext cx="2654701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476F1C-1937-91BC-8931-5CBB336C9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035" y="1899690"/>
                <a:ext cx="2654701" cy="69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F999F-AEB5-FBBD-8B50-C77556D55590}"/>
                  </a:ext>
                </a:extLst>
              </p:cNvPr>
              <p:cNvSpPr txBox="1"/>
              <p:nvPr/>
            </p:nvSpPr>
            <p:spPr>
              <a:xfrm>
                <a:off x="651229" y="1832782"/>
                <a:ext cx="2579359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F999F-AEB5-FBBD-8B50-C77556D5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9" y="1832782"/>
                <a:ext cx="2579359" cy="69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6ABCEC-4AEA-7C7C-13C9-06FABB40E73A}"/>
                  </a:ext>
                </a:extLst>
              </p:cNvPr>
              <p:cNvSpPr txBox="1"/>
              <p:nvPr/>
            </p:nvSpPr>
            <p:spPr>
              <a:xfrm>
                <a:off x="866820" y="3445993"/>
                <a:ext cx="4375750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6ABCEC-4AEA-7C7C-13C9-06FABB40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20" y="3445993"/>
                <a:ext cx="4375750" cy="232436"/>
              </a:xfrm>
              <a:prstGeom prst="rect">
                <a:avLst/>
              </a:prstGeom>
              <a:blipFill>
                <a:blip r:embed="rId7"/>
                <a:stretch>
                  <a:fillRect l="-139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34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4A3ED-DD01-0462-E5BB-07B82D91C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3D5E-3F10-303E-9558-E2D0F199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problem with Euler angles - </a:t>
            </a:r>
            <a:r>
              <a:rPr lang="en-US" dirty="0"/>
              <a:t>Gimbal 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3049C-C396-E897-81D5-0B83FEC2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703D6-2113-0ED1-96C3-37BE248D1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8" y="1207261"/>
            <a:ext cx="6675863" cy="1003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3882CB-02E7-146B-1612-8682743A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8" y="2400686"/>
            <a:ext cx="5365784" cy="1479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C8389F-AC5A-A2C2-F110-9857F2DA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36" t="20474"/>
          <a:stretch>
            <a:fillRect/>
          </a:stretch>
        </p:blipFill>
        <p:spPr>
          <a:xfrm>
            <a:off x="897882" y="3992230"/>
            <a:ext cx="3393511" cy="70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4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1EFC-F0C7-458B-B209-EC194FD2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Gimbal Lock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822C8-342E-F1E3-D774-40220CBA7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683759"/>
          </a:xfrm>
        </p:spPr>
        <p:txBody>
          <a:bodyPr/>
          <a:lstStyle/>
          <a:p>
            <a:r>
              <a:rPr lang="en-US" dirty="0"/>
              <a:t>Given vector up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9CC40-E491-5A34-71A8-F3A734335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7814F-629A-DD30-984E-D2712AED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84" y="1891172"/>
            <a:ext cx="5875746" cy="291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93961-4735-3604-AD20-0AD2B0F6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036" t="20474"/>
          <a:stretch>
            <a:fillRect/>
          </a:stretch>
        </p:blipFill>
        <p:spPr>
          <a:xfrm>
            <a:off x="2720896" y="987606"/>
            <a:ext cx="3925231" cy="8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0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5D8D-8890-3D62-E0B0-B0025689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B597-1AF9-6378-FCD9-074E099C7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Rotations in 2D </a:t>
            </a:r>
          </a:p>
          <a:p>
            <a:pPr lvl="1"/>
            <a:r>
              <a:rPr lang="en-US" dirty="0"/>
              <a:t>blueprint for 3D</a:t>
            </a:r>
          </a:p>
          <a:p>
            <a:r>
              <a:rPr lang="en-US" dirty="0"/>
              <a:t>Rotations in 3D </a:t>
            </a:r>
          </a:p>
          <a:p>
            <a:pPr lvl="1"/>
            <a:r>
              <a:rPr lang="en-US" dirty="0"/>
              <a:t> what’s missing?</a:t>
            </a:r>
          </a:p>
          <a:p>
            <a:r>
              <a:rPr lang="en-US" dirty="0"/>
              <a:t>Quaternions </a:t>
            </a:r>
          </a:p>
          <a:p>
            <a:pPr lvl="1"/>
            <a:r>
              <a:rPr lang="en-US" dirty="0"/>
              <a:t>neat solution (what are they, connection to rotations, how they are easier to compute with)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C76A6-2639-B2B2-50C2-9F12AE5C7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2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436D8-AF6E-41B2-1B6A-1E00203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2E38-0DA6-FB9F-CEA2-E95BECCD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Gimbal lock example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D3028-0AF5-B3A6-95D1-2DF83FB46A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37CA2-7C60-705F-BFF2-CF9B57F0EF7D}"/>
              </a:ext>
            </a:extLst>
          </p:cNvPr>
          <p:cNvSpPr txBox="1"/>
          <p:nvPr/>
        </p:nvSpPr>
        <p:spPr>
          <a:xfrm>
            <a:off x="501226" y="4646506"/>
            <a:ext cx="3118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to : </a:t>
            </a:r>
            <a:r>
              <a:rPr lang="en-US" dirty="0">
                <a:hlinkClick r:id="rId3"/>
              </a:rPr>
              <a:t>Quaternions Freya Holmer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1C689-CA4A-9E08-27F0-209E78354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485" y="1267992"/>
            <a:ext cx="5167835" cy="25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5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92E4-056E-0D34-AEF8-FA95BDA9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0739-B33E-E338-C5C5-2C74DBA0E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Rotations are Non-commutative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7C32F-FEC1-A661-E990-C1F9392612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46213C6A-A836-B928-D976-35157791A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250" t="7366" r="8021" b="29949"/>
          <a:stretch>
            <a:fillRect/>
          </a:stretch>
        </p:blipFill>
        <p:spPr>
          <a:xfrm>
            <a:off x="6396135" y="3024999"/>
            <a:ext cx="1579556" cy="138352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FE889B-93D3-8903-DA82-7795318A9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648" t="7171" r="4101" b="30662"/>
          <a:stretch>
            <a:fillRect/>
          </a:stretch>
        </p:blipFill>
        <p:spPr>
          <a:xfrm>
            <a:off x="3707221" y="3024999"/>
            <a:ext cx="1682455" cy="1383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746008-A5E2-ACAE-201F-1FB024A78352}"/>
              </a:ext>
            </a:extLst>
          </p:cNvPr>
          <p:cNvSpPr txBox="1"/>
          <p:nvPr/>
        </p:nvSpPr>
        <p:spPr>
          <a:xfrm>
            <a:off x="501226" y="4646506"/>
            <a:ext cx="3118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to : </a:t>
            </a:r>
            <a:r>
              <a:rPr lang="en-US" dirty="0">
                <a:hlinkClick r:id="rId5"/>
              </a:rPr>
              <a:t>Quaternions Freya Holmer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BCAFD5-3C41-01EE-0B20-017ED97C1AE0}"/>
                  </a:ext>
                </a:extLst>
              </p:cNvPr>
              <p:cNvSpPr txBox="1"/>
              <p:nvPr/>
            </p:nvSpPr>
            <p:spPr>
              <a:xfrm>
                <a:off x="6442202" y="562818"/>
                <a:ext cx="1359924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BCAFD5-3C41-01EE-0B20-017ED97C1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02" y="562818"/>
                <a:ext cx="1359924" cy="232436"/>
              </a:xfrm>
              <a:prstGeom prst="rect">
                <a:avLst/>
              </a:prstGeom>
              <a:blipFill>
                <a:blip r:embed="rId6"/>
                <a:stretch>
                  <a:fillRect l="-4484" b="-210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06B131-54CF-FF34-8C6D-51330990BF28}"/>
                  </a:ext>
                </a:extLst>
              </p:cNvPr>
              <p:cNvSpPr txBox="1"/>
              <p:nvPr/>
            </p:nvSpPr>
            <p:spPr>
              <a:xfrm>
                <a:off x="6205050" y="4753817"/>
                <a:ext cx="1327864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06B131-54CF-FF34-8C6D-51330990B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050" y="4753817"/>
                <a:ext cx="1327864" cy="232436"/>
              </a:xfrm>
              <a:prstGeom prst="rect">
                <a:avLst/>
              </a:prstGeom>
              <a:blipFill>
                <a:blip r:embed="rId7"/>
                <a:stretch>
                  <a:fillRect l="-2294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A4A981B2-0C81-865C-2968-66551D7C198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3963" t="8472" r="46728" b="11247"/>
          <a:stretch>
            <a:fillRect/>
          </a:stretch>
        </p:blipFill>
        <p:spPr>
          <a:xfrm>
            <a:off x="3863878" y="1157654"/>
            <a:ext cx="1525798" cy="15678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71D2EC-763D-EC4F-1773-CE07865828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17" t="11493" r="47924" b="8259"/>
          <a:stretch>
            <a:fillRect/>
          </a:stretch>
        </p:blipFill>
        <p:spPr>
          <a:xfrm>
            <a:off x="6453495" y="1178179"/>
            <a:ext cx="1464836" cy="1567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3BA9BB-ECCD-99C6-220E-DAC5EB76ED7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980" t="7346" r="50090" b="-218"/>
          <a:stretch>
            <a:fillRect/>
          </a:stretch>
        </p:blipFill>
        <p:spPr>
          <a:xfrm>
            <a:off x="1274261" y="1157654"/>
            <a:ext cx="1525798" cy="16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784359-3C85-7C79-03A8-86FAA127C2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407" t="3738" r="5671" b="20084"/>
          <a:stretch>
            <a:fillRect/>
          </a:stretch>
        </p:blipFill>
        <p:spPr>
          <a:xfrm>
            <a:off x="1215470" y="3024999"/>
            <a:ext cx="1668049" cy="138352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2694160-8144-635C-CF76-5993B7A5CE3C}"/>
              </a:ext>
            </a:extLst>
          </p:cNvPr>
          <p:cNvSpPr/>
          <p:nvPr/>
        </p:nvSpPr>
        <p:spPr>
          <a:xfrm>
            <a:off x="3124200" y="1578429"/>
            <a:ext cx="457200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95D7B8D-6CF4-10F2-B81A-0572624F7937}"/>
              </a:ext>
            </a:extLst>
          </p:cNvPr>
          <p:cNvSpPr/>
          <p:nvPr/>
        </p:nvSpPr>
        <p:spPr>
          <a:xfrm>
            <a:off x="5711624" y="1578429"/>
            <a:ext cx="457200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88D49E-194E-36F5-B7C7-AFFA744E6127}"/>
              </a:ext>
            </a:extLst>
          </p:cNvPr>
          <p:cNvSpPr/>
          <p:nvPr/>
        </p:nvSpPr>
        <p:spPr>
          <a:xfrm>
            <a:off x="5649685" y="3385458"/>
            <a:ext cx="457200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2E1CC69-1995-3B44-697D-5BEC927D7E51}"/>
              </a:ext>
            </a:extLst>
          </p:cNvPr>
          <p:cNvSpPr/>
          <p:nvPr/>
        </p:nvSpPr>
        <p:spPr>
          <a:xfrm>
            <a:off x="3124200" y="3460948"/>
            <a:ext cx="457200" cy="51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49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5C7E135-2E6F-61F5-01ED-BCF32F15C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>
            <a:extLst>
              <a:ext uri="{FF2B5EF4-FFF2-40B4-BE49-F238E27FC236}">
                <a16:creationId xmlns:a16="http://schemas.microsoft.com/office/drawing/2014/main" id="{B3528497-8C30-7813-D05D-882BF36914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407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buSzPct val="111111"/>
            </a:pPr>
            <a:r>
              <a:rPr lang="en-US" dirty="0"/>
              <a:t>Interpolation Problem?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5">
                <a:extLst>
                  <a:ext uri="{FF2B5EF4-FFF2-40B4-BE49-F238E27FC236}">
                    <a16:creationId xmlns:a16="http://schemas.microsoft.com/office/drawing/2014/main" id="{D9D6B205-9B7A-BDBE-6897-4F65BF56C48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2923" y="1020932"/>
                <a:ext cx="3763151" cy="33354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2 directional vectors:</a:t>
                </a:r>
                <a:br>
                  <a:rPr lang="en-US" dirty="0"/>
                </a:b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“middle”?</a:t>
                </a:r>
              </a:p>
              <a:p>
                <a:endParaRPr lang="en-US" dirty="0"/>
              </a:p>
              <a:p>
                <a:r>
                  <a:rPr lang="en-US" dirty="0"/>
                  <a:t>Bad idea – linear interpolation: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 Placeholder 15">
                <a:extLst>
                  <a:ext uri="{FF2B5EF4-FFF2-40B4-BE49-F238E27FC236}">
                    <a16:creationId xmlns:a16="http://schemas.microsoft.com/office/drawing/2014/main" id="{D9D6B205-9B7A-BDBE-6897-4F65BF56C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923" y="1020932"/>
                <a:ext cx="3763151" cy="3335478"/>
              </a:xfrm>
              <a:blipFill>
                <a:blip r:embed="rId3"/>
                <a:stretch>
                  <a:fillRect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2233B-20D2-1FEE-3FE7-73968AFFCF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915348-5630-8FEE-3A19-19200D97378A}"/>
                  </a:ext>
                </a:extLst>
              </p:cNvPr>
              <p:cNvSpPr txBox="1"/>
              <p:nvPr/>
            </p:nvSpPr>
            <p:spPr>
              <a:xfrm>
                <a:off x="4172731" y="3576066"/>
                <a:ext cx="462251" cy="349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E2376D-2350-4AB4-928C-AB89AF345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31" y="3576066"/>
                <a:ext cx="462251" cy="3496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Google Shape;109;p6">
            <a:extLst>
              <a:ext uri="{FF2B5EF4-FFF2-40B4-BE49-F238E27FC236}">
                <a16:creationId xmlns:a16="http://schemas.microsoft.com/office/drawing/2014/main" id="{72601FDF-B0E8-8B7C-73A9-A15BB4C13600}"/>
              </a:ext>
            </a:extLst>
          </p:cNvPr>
          <p:cNvCxnSpPr>
            <a:cxnSpLocks/>
          </p:cNvCxnSpPr>
          <p:nvPr/>
        </p:nvCxnSpPr>
        <p:spPr>
          <a:xfrm flipV="1">
            <a:off x="5203254" y="1677880"/>
            <a:ext cx="1747962" cy="117890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112;p6">
            <a:extLst>
              <a:ext uri="{FF2B5EF4-FFF2-40B4-BE49-F238E27FC236}">
                <a16:creationId xmlns:a16="http://schemas.microsoft.com/office/drawing/2014/main" id="{5EB9FAEB-6DD8-B033-857B-B017306E0E4B}"/>
              </a:ext>
            </a:extLst>
          </p:cNvPr>
          <p:cNvCxnSpPr/>
          <p:nvPr/>
        </p:nvCxnSpPr>
        <p:spPr>
          <a:xfrm rot="10800000">
            <a:off x="5180181" y="2057743"/>
            <a:ext cx="0" cy="82440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116;p6">
            <a:extLst>
              <a:ext uri="{FF2B5EF4-FFF2-40B4-BE49-F238E27FC236}">
                <a16:creationId xmlns:a16="http://schemas.microsoft.com/office/drawing/2014/main" id="{F480F9CF-5FEE-2343-A793-BD576D04249F}"/>
              </a:ext>
            </a:extLst>
          </p:cNvPr>
          <p:cNvCxnSpPr/>
          <p:nvPr/>
        </p:nvCxnSpPr>
        <p:spPr>
          <a:xfrm>
            <a:off x="5226325" y="2831416"/>
            <a:ext cx="795990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122;p6">
            <a:extLst>
              <a:ext uri="{FF2B5EF4-FFF2-40B4-BE49-F238E27FC236}">
                <a16:creationId xmlns:a16="http://schemas.microsoft.com/office/drawing/2014/main" id="{A2B1FF57-0313-46FB-5390-A76E3F24F07A}"/>
              </a:ext>
            </a:extLst>
          </p:cNvPr>
          <p:cNvCxnSpPr>
            <a:cxnSpLocks/>
          </p:cNvCxnSpPr>
          <p:nvPr/>
        </p:nvCxnSpPr>
        <p:spPr>
          <a:xfrm flipV="1">
            <a:off x="6960093" y="2920753"/>
            <a:ext cx="150921" cy="754602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23" name="Google Shape;123;p6">
            <a:extLst>
              <a:ext uri="{FF2B5EF4-FFF2-40B4-BE49-F238E27FC236}">
                <a16:creationId xmlns:a16="http://schemas.microsoft.com/office/drawing/2014/main" id="{E83997FF-B97E-2D20-64EE-C583D5AF3D93}"/>
              </a:ext>
            </a:extLst>
          </p:cNvPr>
          <p:cNvCxnSpPr>
            <a:cxnSpLocks/>
          </p:cNvCxnSpPr>
          <p:nvPr/>
        </p:nvCxnSpPr>
        <p:spPr>
          <a:xfrm>
            <a:off x="5147880" y="2894832"/>
            <a:ext cx="1980889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5638F4-4098-2BC5-10D9-E98C917A8BF4}"/>
                  </a:ext>
                </a:extLst>
              </p:cNvPr>
              <p:cNvSpPr txBox="1"/>
              <p:nvPr/>
            </p:nvSpPr>
            <p:spPr>
              <a:xfrm>
                <a:off x="5996077" y="2610432"/>
                <a:ext cx="314130" cy="349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5638F4-4098-2BC5-10D9-E98C917A8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77" y="2610432"/>
                <a:ext cx="314130" cy="3496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C4D539-A25D-2F78-E237-45887E6B09F0}"/>
                  </a:ext>
                </a:extLst>
              </p:cNvPr>
              <p:cNvSpPr txBox="1"/>
              <p:nvPr/>
            </p:nvSpPr>
            <p:spPr>
              <a:xfrm>
                <a:off x="4844501" y="1980052"/>
                <a:ext cx="2169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C4D539-A25D-2F78-E237-45887E6B0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01" y="1980052"/>
                <a:ext cx="216982" cy="215444"/>
              </a:xfrm>
              <a:prstGeom prst="rect">
                <a:avLst/>
              </a:prstGeom>
              <a:blipFill>
                <a:blip r:embed="rId10"/>
                <a:stretch>
                  <a:fillRect l="-11429" r="-2857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422B54-EBA3-A74D-027B-C578982104E8}"/>
                  </a:ext>
                </a:extLst>
              </p:cNvPr>
              <p:cNvSpPr txBox="1"/>
              <p:nvPr/>
            </p:nvSpPr>
            <p:spPr>
              <a:xfrm>
                <a:off x="7136522" y="2775306"/>
                <a:ext cx="460831" cy="349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422B54-EBA3-A74D-027B-C57898210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522" y="2775306"/>
                <a:ext cx="460831" cy="3496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oogle Shape;123;p6">
            <a:extLst>
              <a:ext uri="{FF2B5EF4-FFF2-40B4-BE49-F238E27FC236}">
                <a16:creationId xmlns:a16="http://schemas.microsoft.com/office/drawing/2014/main" id="{27A99039-4A42-2FAD-9EA0-189DCFEDBFF9}"/>
              </a:ext>
            </a:extLst>
          </p:cNvPr>
          <p:cNvCxnSpPr>
            <a:cxnSpLocks/>
          </p:cNvCxnSpPr>
          <p:nvPr/>
        </p:nvCxnSpPr>
        <p:spPr>
          <a:xfrm flipV="1">
            <a:off x="5127692" y="1261237"/>
            <a:ext cx="0" cy="164881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4A85E2-19FF-53E7-E9F5-0F6F9BE4882C}"/>
                  </a:ext>
                </a:extLst>
              </p:cNvPr>
              <p:cNvSpPr txBox="1"/>
              <p:nvPr/>
            </p:nvSpPr>
            <p:spPr>
              <a:xfrm>
                <a:off x="7156388" y="1678559"/>
                <a:ext cx="2166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4A85E2-19FF-53E7-E9F5-0F6F9BE48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388" y="1678559"/>
                <a:ext cx="216661" cy="215444"/>
              </a:xfrm>
              <a:prstGeom prst="rect">
                <a:avLst/>
              </a:prstGeom>
              <a:blipFill>
                <a:blip r:embed="rId12"/>
                <a:stretch>
                  <a:fillRect l="-17143" r="-285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22;p6">
            <a:extLst>
              <a:ext uri="{FF2B5EF4-FFF2-40B4-BE49-F238E27FC236}">
                <a16:creationId xmlns:a16="http://schemas.microsoft.com/office/drawing/2014/main" id="{D02DC026-8D77-CCE3-C00E-7E40557E58E7}"/>
              </a:ext>
            </a:extLst>
          </p:cNvPr>
          <p:cNvCxnSpPr>
            <a:cxnSpLocks/>
          </p:cNvCxnSpPr>
          <p:nvPr/>
        </p:nvCxnSpPr>
        <p:spPr>
          <a:xfrm flipH="1">
            <a:off x="4825525" y="3648697"/>
            <a:ext cx="209905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" name="Google Shape;109;p6">
            <a:extLst>
              <a:ext uri="{FF2B5EF4-FFF2-40B4-BE49-F238E27FC236}">
                <a16:creationId xmlns:a16="http://schemas.microsoft.com/office/drawing/2014/main" id="{CB1B07FE-BEBC-D80E-A7C8-5C75BBD05E6A}"/>
              </a:ext>
            </a:extLst>
          </p:cNvPr>
          <p:cNvCxnSpPr>
            <a:cxnSpLocks/>
          </p:cNvCxnSpPr>
          <p:nvPr/>
        </p:nvCxnSpPr>
        <p:spPr>
          <a:xfrm flipV="1">
            <a:off x="5190150" y="1099595"/>
            <a:ext cx="1280098" cy="177159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116;p6">
            <a:extLst>
              <a:ext uri="{FF2B5EF4-FFF2-40B4-BE49-F238E27FC236}">
                <a16:creationId xmlns:a16="http://schemas.microsoft.com/office/drawing/2014/main" id="{886E1951-8DCE-75E0-27FB-9173D2EA8A30}"/>
              </a:ext>
            </a:extLst>
          </p:cNvPr>
          <p:cNvCxnSpPr>
            <a:cxnSpLocks/>
          </p:cNvCxnSpPr>
          <p:nvPr/>
        </p:nvCxnSpPr>
        <p:spPr>
          <a:xfrm flipH="1">
            <a:off x="4856085" y="2824018"/>
            <a:ext cx="336209" cy="70929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D73D24-8179-F759-4396-569B3384AD53}"/>
                  </a:ext>
                </a:extLst>
              </p:cNvPr>
              <p:cNvSpPr txBox="1"/>
              <p:nvPr/>
            </p:nvSpPr>
            <p:spPr>
              <a:xfrm>
                <a:off x="4943636" y="3277672"/>
                <a:ext cx="320281" cy="349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D73D24-8179-F759-4396-569B3384A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36" y="3277672"/>
                <a:ext cx="320281" cy="3496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oogle Shape;123;p6">
            <a:extLst>
              <a:ext uri="{FF2B5EF4-FFF2-40B4-BE49-F238E27FC236}">
                <a16:creationId xmlns:a16="http://schemas.microsoft.com/office/drawing/2014/main" id="{E02687FE-B2A7-DF76-215C-413731D21290}"/>
              </a:ext>
            </a:extLst>
          </p:cNvPr>
          <p:cNvCxnSpPr>
            <a:cxnSpLocks/>
          </p:cNvCxnSpPr>
          <p:nvPr/>
        </p:nvCxnSpPr>
        <p:spPr>
          <a:xfrm flipH="1">
            <a:off x="4758431" y="2867487"/>
            <a:ext cx="363985" cy="79899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60D2D9-E6A0-74C5-8399-F588224E1CE8}"/>
                  </a:ext>
                </a:extLst>
              </p:cNvPr>
              <p:cNvSpPr txBox="1"/>
              <p:nvPr/>
            </p:nvSpPr>
            <p:spPr>
              <a:xfrm>
                <a:off x="4740902" y="877254"/>
                <a:ext cx="3003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60D2D9-E6A0-74C5-8399-F588224E1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902" y="877254"/>
                <a:ext cx="300339" cy="215444"/>
              </a:xfrm>
              <a:prstGeom prst="rect">
                <a:avLst/>
              </a:prstGeom>
              <a:blipFill>
                <a:blip r:embed="rId14"/>
                <a:stretch>
                  <a:fillRect l="-8163" r="-2041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oogle Shape;122;p6">
            <a:extLst>
              <a:ext uri="{FF2B5EF4-FFF2-40B4-BE49-F238E27FC236}">
                <a16:creationId xmlns:a16="http://schemas.microsoft.com/office/drawing/2014/main" id="{AEF4101D-EBB9-872C-0E32-593E48EB72B6}"/>
              </a:ext>
            </a:extLst>
          </p:cNvPr>
          <p:cNvCxnSpPr>
            <a:cxnSpLocks/>
          </p:cNvCxnSpPr>
          <p:nvPr/>
        </p:nvCxnSpPr>
        <p:spPr>
          <a:xfrm>
            <a:off x="6909542" y="1743166"/>
            <a:ext cx="0" cy="1914433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" name="Google Shape;122;p6">
            <a:extLst>
              <a:ext uri="{FF2B5EF4-FFF2-40B4-BE49-F238E27FC236}">
                <a16:creationId xmlns:a16="http://schemas.microsoft.com/office/drawing/2014/main" id="{BFF7CEE6-AF5B-10B1-27BF-FF3220C73748}"/>
              </a:ext>
            </a:extLst>
          </p:cNvPr>
          <p:cNvCxnSpPr>
            <a:cxnSpLocks/>
          </p:cNvCxnSpPr>
          <p:nvPr/>
        </p:nvCxnSpPr>
        <p:spPr>
          <a:xfrm flipH="1" flipV="1">
            <a:off x="5136244" y="2894095"/>
            <a:ext cx="1797216" cy="719117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5" name="Google Shape;122;p6">
            <a:extLst>
              <a:ext uri="{FF2B5EF4-FFF2-40B4-BE49-F238E27FC236}">
                <a16:creationId xmlns:a16="http://schemas.microsoft.com/office/drawing/2014/main" id="{C0216EEB-8772-B41F-E669-B27F58CD4368}"/>
              </a:ext>
            </a:extLst>
          </p:cNvPr>
          <p:cNvCxnSpPr>
            <a:cxnSpLocks/>
          </p:cNvCxnSpPr>
          <p:nvPr/>
        </p:nvCxnSpPr>
        <p:spPr>
          <a:xfrm>
            <a:off x="6341371" y="1246017"/>
            <a:ext cx="0" cy="1266364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8" name="Google Shape;122;p6">
            <a:extLst>
              <a:ext uri="{FF2B5EF4-FFF2-40B4-BE49-F238E27FC236}">
                <a16:creationId xmlns:a16="http://schemas.microsoft.com/office/drawing/2014/main" id="{41CD6926-F3A4-91EF-504F-89E49762F8DA}"/>
              </a:ext>
            </a:extLst>
          </p:cNvPr>
          <p:cNvCxnSpPr>
            <a:cxnSpLocks/>
          </p:cNvCxnSpPr>
          <p:nvPr/>
        </p:nvCxnSpPr>
        <p:spPr>
          <a:xfrm flipH="1">
            <a:off x="5255581" y="2521258"/>
            <a:ext cx="1083075" cy="34622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7C3DAD-C852-E50F-090E-ADCF4346F11E}"/>
                  </a:ext>
                </a:extLst>
              </p:cNvPr>
              <p:cNvSpPr txBox="1"/>
              <p:nvPr/>
            </p:nvSpPr>
            <p:spPr>
              <a:xfrm>
                <a:off x="796526" y="1925148"/>
                <a:ext cx="15906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7C3DAD-C852-E50F-090E-ADCF4346F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26" y="1925148"/>
                <a:ext cx="1590628" cy="215444"/>
              </a:xfrm>
              <a:prstGeom prst="rect">
                <a:avLst/>
              </a:prstGeom>
              <a:blipFill>
                <a:blip r:embed="rId15"/>
                <a:stretch>
                  <a:fillRect l="-3831" t="-25714" r="-268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58B4A020-6C3E-51F3-F8B6-C47FC633B459}"/>
              </a:ext>
            </a:extLst>
          </p:cNvPr>
          <p:cNvSpPr/>
          <p:nvPr/>
        </p:nvSpPr>
        <p:spPr>
          <a:xfrm rot="1622619">
            <a:off x="4848633" y="821034"/>
            <a:ext cx="1834074" cy="4306717"/>
          </a:xfrm>
          <a:prstGeom prst="arc">
            <a:avLst>
              <a:gd name="adj1" fmla="val 15061007"/>
              <a:gd name="adj2" fmla="val 19798595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6B384A-AD14-BD4D-CB2E-2DFAB200F2D2}"/>
              </a:ext>
            </a:extLst>
          </p:cNvPr>
          <p:cNvSpPr/>
          <p:nvPr/>
        </p:nvSpPr>
        <p:spPr>
          <a:xfrm>
            <a:off x="6400800" y="948690"/>
            <a:ext cx="182880" cy="171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C8E9E0-C184-DE31-78B3-99FFEA40F369}"/>
              </a:ext>
            </a:extLst>
          </p:cNvPr>
          <p:cNvSpPr/>
          <p:nvPr/>
        </p:nvSpPr>
        <p:spPr>
          <a:xfrm>
            <a:off x="6921661" y="1585732"/>
            <a:ext cx="173620" cy="1620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BE4211-0D1C-5D38-7BE4-B345E577BEDF}"/>
              </a:ext>
            </a:extLst>
          </p:cNvPr>
          <p:cNvSpPr/>
          <p:nvPr/>
        </p:nvSpPr>
        <p:spPr>
          <a:xfrm>
            <a:off x="6852213" y="1122744"/>
            <a:ext cx="173620" cy="1620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BB1689BB-A5D4-D422-02D7-B23F20D6F161}"/>
              </a:ext>
            </a:extLst>
          </p:cNvPr>
          <p:cNvSpPr/>
          <p:nvPr/>
        </p:nvSpPr>
        <p:spPr>
          <a:xfrm>
            <a:off x="5553308" y="2378927"/>
            <a:ext cx="899531" cy="1300975"/>
          </a:xfrm>
          <a:prstGeom prst="arc">
            <a:avLst>
              <a:gd name="adj1" fmla="val 16200000"/>
              <a:gd name="adj2" fmla="val 2374316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B529307E-4081-983F-20AF-1468EA5BB321}"/>
              </a:ext>
            </a:extLst>
          </p:cNvPr>
          <p:cNvSpPr/>
          <p:nvPr/>
        </p:nvSpPr>
        <p:spPr>
          <a:xfrm>
            <a:off x="5174167" y="2014654"/>
            <a:ext cx="899531" cy="1300975"/>
          </a:xfrm>
          <a:prstGeom prst="arc">
            <a:avLst>
              <a:gd name="adj1" fmla="val 16858541"/>
              <a:gd name="adj2" fmla="val 21321605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D8C7C-F921-1708-8B51-A95C2CE639E1}"/>
                  </a:ext>
                </a:extLst>
              </p:cNvPr>
              <p:cNvSpPr txBox="1"/>
              <p:nvPr/>
            </p:nvSpPr>
            <p:spPr>
              <a:xfrm>
                <a:off x="6227119" y="667516"/>
                <a:ext cx="220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D8C7C-F921-1708-8B51-A95C2CE63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119" y="667516"/>
                <a:ext cx="220830" cy="215444"/>
              </a:xfrm>
              <a:prstGeom prst="rect">
                <a:avLst/>
              </a:prstGeom>
              <a:blipFill>
                <a:blip r:embed="rId16"/>
                <a:stretch>
                  <a:fillRect l="-16667" r="-277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0B718C-99E4-AC1B-EDDF-47E9B8F844B1}"/>
                  </a:ext>
                </a:extLst>
              </p:cNvPr>
              <p:cNvSpPr txBox="1"/>
              <p:nvPr/>
            </p:nvSpPr>
            <p:spPr>
              <a:xfrm>
                <a:off x="7245597" y="972316"/>
                <a:ext cx="5859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0B718C-99E4-AC1B-EDDF-47E9B8F8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597" y="972316"/>
                <a:ext cx="585994" cy="215444"/>
              </a:xfrm>
              <a:prstGeom prst="rect">
                <a:avLst/>
              </a:prstGeom>
              <a:blipFill>
                <a:blip r:embed="rId17"/>
                <a:stretch>
                  <a:fillRect l="-6250" r="-520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ADD480-1D9C-92D7-1A40-E1A5EFE972D6}"/>
                  </a:ext>
                </a:extLst>
              </p:cNvPr>
              <p:cNvSpPr txBox="1"/>
              <p:nvPr/>
            </p:nvSpPr>
            <p:spPr>
              <a:xfrm>
                <a:off x="774224" y="1538572"/>
                <a:ext cx="1523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ADD480-1D9C-92D7-1A40-E1A5EFE9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4" y="1538572"/>
                <a:ext cx="1523109" cy="215444"/>
              </a:xfrm>
              <a:prstGeom prst="rect">
                <a:avLst/>
              </a:prstGeom>
              <a:blipFill>
                <a:blip r:embed="rId18"/>
                <a:stretch>
                  <a:fillRect l="-4000" t="-25000" r="-600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3BC9D84-A9D4-B2A8-C446-0754CF69444F}"/>
                  </a:ext>
                </a:extLst>
              </p:cNvPr>
              <p:cNvSpPr txBox="1"/>
              <p:nvPr/>
            </p:nvSpPr>
            <p:spPr>
              <a:xfrm>
                <a:off x="811394" y="3307898"/>
                <a:ext cx="18809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3BC9D84-A9D4-B2A8-C446-0754CF694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94" y="3307898"/>
                <a:ext cx="1880963" cy="215444"/>
              </a:xfrm>
              <a:prstGeom prst="rect">
                <a:avLst/>
              </a:prstGeom>
              <a:blipFill>
                <a:blip r:embed="rId19"/>
                <a:stretch>
                  <a:fillRect l="-161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631D5E-2ECE-C121-D3EA-56A10BAF8999}"/>
              </a:ext>
            </a:extLst>
          </p:cNvPr>
          <p:cNvCxnSpPr>
            <a:cxnSpLocks/>
            <a:stCxn id="26" idx="5"/>
            <a:endCxn id="27" idx="1"/>
          </p:cNvCxnSpPr>
          <p:nvPr/>
        </p:nvCxnSpPr>
        <p:spPr>
          <a:xfrm>
            <a:off x="6556898" y="1095032"/>
            <a:ext cx="390189" cy="51443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3124EF-FF6D-4249-4ED6-014A3D28FFCC}"/>
                  </a:ext>
                </a:extLst>
              </p:cNvPr>
              <p:cNvSpPr txBox="1"/>
              <p:nvPr/>
            </p:nvSpPr>
            <p:spPr>
              <a:xfrm>
                <a:off x="732263" y="4172784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3124EF-FF6D-4249-4ED6-014A3D28F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63" y="4172784"/>
                <a:ext cx="4572000" cy="307777"/>
              </a:xfrm>
              <a:prstGeom prst="rect">
                <a:avLst/>
              </a:prstGeom>
              <a:blipFill>
                <a:blip r:embed="rId2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553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CB9D1-F8C7-E8AE-EFBB-D4670D1AA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4657-DF10-26B9-DEDB-C4E1BB55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Algebra of Vectors in 3D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107DE-9817-925D-B3AA-439F6ECFF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57731C-1B6A-86ED-993F-D8E5412E1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161899"/>
              </p:ext>
            </p:extLst>
          </p:nvPr>
        </p:nvGraphicFramePr>
        <p:xfrm>
          <a:off x="1524000" y="1430036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94111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9112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9578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21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2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Not 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Vector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Not 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212971"/>
                  </a:ext>
                </a:extLst>
              </a:tr>
            </a:tbl>
          </a:graphicData>
        </a:graphic>
      </p:graphicFrame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E2CFA84-8941-C5AF-D69C-3F2DC9C2D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325707"/>
            <a:ext cx="4846226" cy="144160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Euler Angles </a:t>
            </a:r>
          </a:p>
          <a:p>
            <a:r>
              <a:rPr lang="en-US" dirty="0"/>
              <a:t>Gimbal Lock </a:t>
            </a:r>
          </a:p>
          <a:p>
            <a:r>
              <a:rPr lang="en-US" dirty="0"/>
              <a:t>Interpolation </a:t>
            </a:r>
          </a:p>
        </p:txBody>
      </p:sp>
    </p:spTree>
    <p:extLst>
      <p:ext uri="{BB962C8B-B14F-4D97-AF65-F5344CB8AC3E}">
        <p14:creationId xmlns:p14="http://schemas.microsoft.com/office/powerpoint/2010/main" val="3667647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5CEAA8-0A8C-199E-699B-FAD754C3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 and 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37B7B-C338-F34C-F6CA-6E3520D778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1E4EC6-0325-CFC2-6888-0FA392E31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History of quaternions - Wikipedia">
            <a:extLst>
              <a:ext uri="{FF2B5EF4-FFF2-40B4-BE49-F238E27FC236}">
                <a16:creationId xmlns:a16="http://schemas.microsoft.com/office/drawing/2014/main" id="{9A67EEBB-7DAA-B7D3-953E-FFE1B68B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64" y="330425"/>
            <a:ext cx="6997148" cy="457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55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A3A0C97-1516-C3EB-4686-F76448C59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8C38-988A-71B7-9E35-A022A646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in 3D Matrix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982CA-BBD0-7699-634E-08DD7335A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2E11A1-D607-7FCE-5475-719982781BD9}"/>
              </a:ext>
            </a:extLst>
          </p:cNvPr>
          <p:cNvGraphicFramePr>
            <a:graphicFrameLocks noGrp="1"/>
          </p:cNvGraphicFramePr>
          <p:nvPr/>
        </p:nvGraphicFramePr>
        <p:xfrm>
          <a:off x="957436" y="1417351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94111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9112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9578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21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2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Not 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Vector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Not 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212971"/>
                  </a:ext>
                </a:extLst>
              </a:tr>
            </a:tbl>
          </a:graphicData>
        </a:graphic>
      </p:graphicFrame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C3EAF3F-AB7D-89C2-4051-DF79B48C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325707"/>
            <a:ext cx="4846226" cy="144160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Euler Angles – the sequence ???</a:t>
            </a:r>
          </a:p>
          <a:p>
            <a:r>
              <a:rPr lang="en-US" dirty="0"/>
              <a:t>Gimbal Lock </a:t>
            </a:r>
          </a:p>
          <a:p>
            <a:r>
              <a:rPr lang="en-US" dirty="0"/>
              <a:t>Interpolation </a:t>
            </a:r>
          </a:p>
        </p:txBody>
      </p:sp>
    </p:spTree>
    <p:extLst>
      <p:ext uri="{BB962C8B-B14F-4D97-AF65-F5344CB8AC3E}">
        <p14:creationId xmlns:p14="http://schemas.microsoft.com/office/powerpoint/2010/main" val="295252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E377C7E-94FC-22F1-1786-114064E6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Similarity of Complex Numbers and Quaternions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12">
                <a:extLst>
                  <a:ext uri="{FF2B5EF4-FFF2-40B4-BE49-F238E27FC236}">
                    <a16:creationId xmlns:a16="http://schemas.microsoft.com/office/drawing/2014/main" id="{10252250-FA00-CB87-2CF0-E53ADF8E70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 Numbers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Conjugate</a:t>
                </a:r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𝑖𝑦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Inverse</a:t>
                </a:r>
              </a:p>
            </p:txBody>
          </p:sp>
        </mc:Choice>
        <mc:Fallback>
          <p:sp>
            <p:nvSpPr>
              <p:cNvPr id="13" name="Text Placeholder 12">
                <a:extLst>
                  <a:ext uri="{FF2B5EF4-FFF2-40B4-BE49-F238E27FC236}">
                    <a16:creationId xmlns:a16="http://schemas.microsoft.com/office/drawing/2014/main" id="{10252250-FA00-CB87-2CF0-E53ADF8E7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191FB36-6F75-B15E-D080-D709A4FA7258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Quaternions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Conjugate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Inverse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191FB36-6F75-B15E-D080-D709A4FA7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492B0-B631-FE26-D484-F7E479C7D8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DDB64-92E1-8007-62E5-C3F3FECFF1E5}"/>
                  </a:ext>
                </a:extLst>
              </p:cNvPr>
              <p:cNvSpPr txBox="1"/>
              <p:nvPr/>
            </p:nvSpPr>
            <p:spPr>
              <a:xfrm>
                <a:off x="502649" y="1745491"/>
                <a:ext cx="204850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DDB64-92E1-8007-62E5-C3F3FECFF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9" y="1745491"/>
                <a:ext cx="2048502" cy="430887"/>
              </a:xfrm>
              <a:prstGeom prst="rect">
                <a:avLst/>
              </a:prstGeom>
              <a:blipFill>
                <a:blip r:embed="rId5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29BFE-F108-A5DC-CE96-25C6062ADECF}"/>
                  </a:ext>
                </a:extLst>
              </p:cNvPr>
              <p:cNvSpPr txBox="1"/>
              <p:nvPr/>
            </p:nvSpPr>
            <p:spPr>
              <a:xfrm>
                <a:off x="5368971" y="1700886"/>
                <a:ext cx="2289582" cy="111011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ℍ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29BFE-F108-A5DC-CE96-25C6062AD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971" y="1700886"/>
                <a:ext cx="2289582" cy="1110112"/>
              </a:xfrm>
              <a:prstGeom prst="rect">
                <a:avLst/>
              </a:prstGeom>
              <a:blipFill>
                <a:blip r:embed="rId6"/>
                <a:stretch>
                  <a:fillRect l="-2933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E09866-D9F6-9468-2FB4-FDCA525F3143}"/>
                  </a:ext>
                </a:extLst>
              </p:cNvPr>
              <p:cNvSpPr txBox="1"/>
              <p:nvPr/>
            </p:nvSpPr>
            <p:spPr>
              <a:xfrm>
                <a:off x="5835805" y="2540653"/>
                <a:ext cx="18362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𝑘𝑖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=</a:t>
                </a:r>
                <a:r>
                  <a:rPr lang="en-US" b="0" i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j</a:t>
                </a:r>
                <a:endParaRPr lang="en-US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E09866-D9F6-9468-2FB4-FDCA525F3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05" y="2540653"/>
                <a:ext cx="1836234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D97096-B0B2-D846-59BC-19C19AE7FFCF}"/>
                  </a:ext>
                </a:extLst>
              </p:cNvPr>
              <p:cNvSpPr txBox="1"/>
              <p:nvPr/>
            </p:nvSpPr>
            <p:spPr>
              <a:xfrm>
                <a:off x="703621" y="3060592"/>
                <a:ext cx="2354171" cy="22236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D97096-B0B2-D846-59BC-19C19AE7F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1" y="3060592"/>
                <a:ext cx="2354171" cy="222369"/>
              </a:xfrm>
              <a:prstGeom prst="rect">
                <a:avLst/>
              </a:prstGeom>
              <a:blipFill>
                <a:blip r:embed="rId8"/>
                <a:stretch>
                  <a:fillRect l="-258" r="-1809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52F04-F526-7B99-6033-7A381EF7EF42}"/>
                  </a:ext>
                </a:extLst>
              </p:cNvPr>
              <p:cNvSpPr txBox="1"/>
              <p:nvPr/>
            </p:nvSpPr>
            <p:spPr>
              <a:xfrm>
                <a:off x="4079079" y="3025323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he-IL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352F04-F526-7B99-6033-7A381EF7E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79" y="3025323"/>
                <a:ext cx="4572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1E6580-2903-F60F-36C5-28F12DDDD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9267" t="8448" r="18164" b="9338"/>
          <a:stretch>
            <a:fillRect/>
          </a:stretch>
        </p:blipFill>
        <p:spPr>
          <a:xfrm>
            <a:off x="2673847" y="1214490"/>
            <a:ext cx="1925136" cy="15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43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197D6-D52D-6867-6F40-5CFA7912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Foundation of Abstract Algebra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07B7A-DF44-B0E5-B723-9833889F9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the realm of mathematics, a </a:t>
            </a:r>
            <a:r>
              <a:rPr lang="en-US" b="1" dirty="0"/>
              <a:t>group</a:t>
            </a:r>
            <a:r>
              <a:rPr lang="en-US" dirty="0"/>
              <a:t> is a fundamental algebraic structure consisting of a set of elements equipped with a binary operation that satisfies four key axioms:</a:t>
            </a:r>
          </a:p>
          <a:p>
            <a:r>
              <a:rPr lang="en-US" b="1" dirty="0"/>
              <a:t>Closure:</a:t>
            </a:r>
            <a:r>
              <a:rPr lang="en-US" dirty="0"/>
              <a:t> For any two elements 'a' and 'b' in the set, the result of the operation, 'a • b', is also in the set.</a:t>
            </a:r>
          </a:p>
          <a:p>
            <a:r>
              <a:rPr lang="en-US" b="1" dirty="0"/>
              <a:t>Associativity:</a:t>
            </a:r>
            <a:r>
              <a:rPr lang="en-US" dirty="0"/>
              <a:t> For any elements 'a', 'b', and 'c' in the set, the equation (a • b) • c = a • (b • c) holds true.</a:t>
            </a:r>
          </a:p>
          <a:p>
            <a:r>
              <a:rPr lang="en-US" b="1" dirty="0"/>
              <a:t>Identity Element:</a:t>
            </a:r>
            <a:r>
              <a:rPr lang="en-US" dirty="0"/>
              <a:t> There exists a unique element 'e' in the set such that for any element 'a', the equation e • a = a • e = a is satisfied.</a:t>
            </a:r>
          </a:p>
          <a:p>
            <a:r>
              <a:rPr lang="en-US" b="1" dirty="0"/>
              <a:t>Inverse Element:</a:t>
            </a:r>
            <a:r>
              <a:rPr lang="en-US" dirty="0"/>
              <a:t> For each element 'a' in the set, there exists an element 'b' in the set, known as the inverse of 'a', such that a • b = b • a = e.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DA073-AF15-B205-D999-3EBCDCAD9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53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197D6-D52D-6867-6F40-5CFA7912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Abstract Algebra - Groups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5C07B7A-DF44-B0E5-B723-9833889F910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Closure: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r>
                  <a:rPr lang="en-US" b="1" dirty="0"/>
                  <a:t>Associativity: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Identity Element: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 Further,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unique.</a:t>
                </a:r>
              </a:p>
              <a:p>
                <a:r>
                  <a:rPr lang="en-US" b="1" dirty="0"/>
                  <a:t>Inverse Element: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5C07B7A-DF44-B0E5-B723-9833889F9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DA073-AF15-B205-D999-3EBCDCAD9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BA8C-BAF0-200F-75DB-BC673463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What are rotations?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77D30-6FFE-D041-9679-7EF1C59027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9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4D0A-E44C-8F53-B9EC-BD66F8FB697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700" y="1208225"/>
            <a:ext cx="3183340" cy="2472235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Computer Games – camera motion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Plaines and Rockets are rotating in 3D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Physics/Waves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Earth/Planets/Galaxies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Molecules/Atoms/Particles</a:t>
            </a:r>
          </a:p>
        </p:txBody>
      </p:sp>
      <p:pic>
        <p:nvPicPr>
          <p:cNvPr id="1026" name="Picture 2" descr="Best Animations">
            <a:extLst>
              <a:ext uri="{FF2B5EF4-FFF2-40B4-BE49-F238E27FC236}">
                <a16:creationId xmlns:a16="http://schemas.microsoft.com/office/drawing/2014/main" id="{0B93E051-157A-DF80-A367-04F12C20F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 r="-1" b="10568"/>
          <a:stretch>
            <a:fillRect/>
          </a:stretch>
        </p:blipFill>
        <p:spPr bwMode="auto">
          <a:xfrm>
            <a:off x="5312756" y="626912"/>
            <a:ext cx="1032164" cy="82790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30" name="Picture 6" descr="Aircraft Rotations">
            <a:extLst>
              <a:ext uri="{FF2B5EF4-FFF2-40B4-BE49-F238E27FC236}">
                <a16:creationId xmlns:a16="http://schemas.microsoft.com/office/drawing/2014/main" id="{91C5C4EE-9043-8D49-E9A5-1B030D0D5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6"/>
          <a:stretch>
            <a:fillRect/>
          </a:stretch>
        </p:blipFill>
        <p:spPr bwMode="auto">
          <a:xfrm>
            <a:off x="4121065" y="3604766"/>
            <a:ext cx="2167976" cy="13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mputer screen shot of a puzzle piece&#10;&#10;AI-generated content may be incorrect.">
            <a:extLst>
              <a:ext uri="{FF2B5EF4-FFF2-40B4-BE49-F238E27FC236}">
                <a16:creationId xmlns:a16="http://schemas.microsoft.com/office/drawing/2014/main" id="{D3F1958D-22CD-995E-63BD-6DF57E920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722" y="1960879"/>
            <a:ext cx="2694082" cy="1361441"/>
          </a:xfrm>
          <a:prstGeom prst="rect">
            <a:avLst/>
          </a:prstGeom>
        </p:spPr>
      </p:pic>
      <p:pic>
        <p:nvPicPr>
          <p:cNvPr id="1032" name="Picture 8" descr="School of Architecture Digital Technologies Wiki - University Wiki Service">
            <a:extLst>
              <a:ext uri="{FF2B5EF4-FFF2-40B4-BE49-F238E27FC236}">
                <a16:creationId xmlns:a16="http://schemas.microsoft.com/office/drawing/2014/main" id="{461CCD99-BF19-9811-D05F-84A5F5308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269" y="487680"/>
            <a:ext cx="1261756" cy="11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piral galaxy in space&#10;&#10;AI-generated content may be incorrect.">
            <a:extLst>
              <a:ext uri="{FF2B5EF4-FFF2-40B4-BE49-F238E27FC236}">
                <a16:creationId xmlns:a16="http://schemas.microsoft.com/office/drawing/2014/main" id="{80946461-9865-C790-A3D6-7C2013B77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718" y="426719"/>
            <a:ext cx="1963584" cy="3206115"/>
          </a:xfrm>
          <a:prstGeom prst="rect">
            <a:avLst/>
          </a:prstGeom>
        </p:spPr>
      </p:pic>
      <p:pic>
        <p:nvPicPr>
          <p:cNvPr id="1034" name="Picture 10" descr="Twisted Waves: A New Dimension in ...">
            <a:extLst>
              <a:ext uri="{FF2B5EF4-FFF2-40B4-BE49-F238E27FC236}">
                <a16:creationId xmlns:a16="http://schemas.microsoft.com/office/drawing/2014/main" id="{FD6D2DC1-7318-FD9E-6A8C-3470E7C7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759" y="3770314"/>
            <a:ext cx="1650682" cy="12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09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80DB-416F-02E1-10F2-4D79F751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Quaternion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1796-6A24-4EAC-6B11-2C19EB8E7D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96B95DD-C09D-717B-88F9-3AF330E2BA4D}"/>
              </a:ext>
            </a:extLst>
          </p:cNvPr>
          <p:cNvSpPr txBox="1">
            <a:spLocks/>
          </p:cNvSpPr>
          <p:nvPr/>
        </p:nvSpPr>
        <p:spPr>
          <a:xfrm>
            <a:off x="308163" y="1005434"/>
            <a:ext cx="4029481" cy="403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Basis vectors</a:t>
            </a:r>
          </a:p>
          <a:p>
            <a:endParaRPr lang="en-US" dirty="0"/>
          </a:p>
          <a:p>
            <a:pPr marL="114300" indent="0">
              <a:buFont typeface="Arial"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is this object?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2B8059-10BF-0391-77B4-512AFCD9348B}"/>
                  </a:ext>
                </a:extLst>
              </p:cNvPr>
              <p:cNvSpPr txBox="1"/>
              <p:nvPr/>
            </p:nvSpPr>
            <p:spPr>
              <a:xfrm>
                <a:off x="831086" y="1847820"/>
                <a:ext cx="268676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/>
                    </m:sSub>
                  </m:oMath>
                </a14:m>
                <a:r>
                  <a:rPr lang="en-US" dirty="0"/>
                  <a:t>- anti commute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2B8059-10BF-0391-77B4-512AFCD93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86" y="1847820"/>
                <a:ext cx="2686761" cy="232756"/>
              </a:xfrm>
              <a:prstGeom prst="rect">
                <a:avLst/>
              </a:prstGeom>
              <a:blipFill>
                <a:blip r:embed="rId2"/>
                <a:stretch>
                  <a:fillRect l="-1587" t="-23684" r="-3401" b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F882A-3C46-F123-6374-51250D5F6EB3}"/>
                  </a:ext>
                </a:extLst>
              </p:cNvPr>
              <p:cNvSpPr txBox="1"/>
              <p:nvPr/>
            </p:nvSpPr>
            <p:spPr>
              <a:xfrm>
                <a:off x="793421" y="1574173"/>
                <a:ext cx="1661352" cy="219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F882A-3C46-F123-6374-51250D5F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21" y="1574173"/>
                <a:ext cx="1661352" cy="219355"/>
              </a:xfrm>
              <a:prstGeom prst="rect">
                <a:avLst/>
              </a:prstGeom>
              <a:blipFill>
                <a:blip r:embed="rId3"/>
                <a:stretch>
                  <a:fillRect l="-733" b="-194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66837A-0E30-A3C2-0148-6740CFDC1EFB}"/>
                  </a:ext>
                </a:extLst>
              </p:cNvPr>
              <p:cNvSpPr txBox="1"/>
              <p:nvPr/>
            </p:nvSpPr>
            <p:spPr>
              <a:xfrm>
                <a:off x="711715" y="2908009"/>
                <a:ext cx="1237836" cy="35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66837A-0E30-A3C2-0148-6740CFDC1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15" y="2908009"/>
                <a:ext cx="1237836" cy="359266"/>
              </a:xfrm>
              <a:prstGeom prst="rect">
                <a:avLst/>
              </a:prstGeom>
              <a:blipFill>
                <a:blip r:embed="rId4"/>
                <a:stretch>
                  <a:fillRect l="-4926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2ACF54-1B69-3766-3FB0-5147A0890474}"/>
                  </a:ext>
                </a:extLst>
              </p:cNvPr>
              <p:cNvSpPr txBox="1"/>
              <p:nvPr/>
            </p:nvSpPr>
            <p:spPr>
              <a:xfrm>
                <a:off x="1768157" y="2872499"/>
                <a:ext cx="1140183" cy="35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2ACF54-1B69-3766-3FB0-5147A089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157" y="2872499"/>
                <a:ext cx="1140183" cy="359266"/>
              </a:xfrm>
              <a:prstGeom prst="rect">
                <a:avLst/>
              </a:prstGeom>
              <a:blipFill>
                <a:blip r:embed="rId5"/>
                <a:stretch>
                  <a:fillRect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633EF0-AC6D-5738-B164-8D052FA9C957}"/>
                  </a:ext>
                </a:extLst>
              </p:cNvPr>
              <p:cNvSpPr txBox="1"/>
              <p:nvPr/>
            </p:nvSpPr>
            <p:spPr>
              <a:xfrm>
                <a:off x="622936" y="3458425"/>
                <a:ext cx="1140183" cy="35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633EF0-AC6D-5738-B164-8D052FA9C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6" y="3458425"/>
                <a:ext cx="1140183" cy="359266"/>
              </a:xfrm>
              <a:prstGeom prst="rect">
                <a:avLst/>
              </a:prstGeom>
              <a:blipFill>
                <a:blip r:embed="rId6"/>
                <a:stretch>
                  <a:fillRect t="-1695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2ACF4A-295B-5810-1436-F6072CE59807}"/>
                  </a:ext>
                </a:extLst>
              </p:cNvPr>
              <p:cNvSpPr txBox="1"/>
              <p:nvPr/>
            </p:nvSpPr>
            <p:spPr>
              <a:xfrm>
                <a:off x="1821421" y="3440671"/>
                <a:ext cx="1140183" cy="35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2ACF4A-295B-5810-1436-F6072CE5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421" y="3440671"/>
                <a:ext cx="1140183" cy="359266"/>
              </a:xfrm>
              <a:prstGeom prst="rect">
                <a:avLst/>
              </a:prstGeom>
              <a:blipFill>
                <a:blip r:embed="rId7"/>
                <a:stretch>
                  <a:fillRect l="-1604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074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C91B-23E0-2003-FA08-FC03F96C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Geometrical Meaning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0219-3F0B-B8CD-5FFF-82883F894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6F64B-7593-FCAE-22E2-97F38C382E6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Quartertones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B2FA2-598D-D23C-7C0C-4E5ABDBB63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ECCA9-4F89-E7D0-A571-620FC2E0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80" y="1911158"/>
            <a:ext cx="4934639" cy="274358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678407-D2B5-97A7-D270-F812597C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67" t="8448" r="18164" b="9338"/>
          <a:stretch>
            <a:fillRect/>
          </a:stretch>
        </p:blipFill>
        <p:spPr>
          <a:xfrm>
            <a:off x="485186" y="2583316"/>
            <a:ext cx="1925136" cy="15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4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9E72-4ED7-1119-5427-D58E2A82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get the axis and angle of rotation?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BC8CCBC-C27D-AAFF-43D0-550C56BA37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600199"/>
                <a:ext cx="8520600" cy="2968675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e-IL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745</m:t>
                                </m:r>
                              </m:e>
                              <m:e>
                                <m:r>
                                  <a:rPr lang="he-IL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9507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7320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5987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1560</m:t>
                                </m:r>
                              </m:e>
                              <m:e>
                                <m:r>
                                  <a:rPr lang="he-IL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0581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8662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6011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e-IL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7081</m:t>
                                </m:r>
                              </m:e>
                              <m:e>
                                <m:r>
                                  <a:rPr lang="he-IL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0206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9699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8324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2123</m:t>
                                </m:r>
                              </m:e>
                              <m:e>
                                <m:r>
                                  <a:rPr lang="he-IL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1834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3042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5248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e-IL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319</m:t>
                                </m:r>
                              </m:e>
                              <m:e>
                                <m:r>
                                  <a:rPr lang="he-IL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2912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6119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1395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2921</m:t>
                                </m:r>
                              </m:e>
                              <m:e>
                                <m:r>
                                  <a:rPr lang="he-IL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3664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4561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7852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1997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e-IL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944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1957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0708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5796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7392</m:t>
                                </m:r>
                              </m:e>
                              <m:e>
                                <m:r>
                                  <a:rPr lang="he-IL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5283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6696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7772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7743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pt-BR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pt-BR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he-IL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he-IL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BC8CCBC-C27D-AAFF-43D0-550C56BA3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600199"/>
                <a:ext cx="8520600" cy="29686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ABDB-2E86-0EC7-4B59-8AB72B5A41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CBE5D710-25F2-8CB5-D913-818316CBFA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900" y="2758118"/>
                <a:ext cx="8756100" cy="2385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>
                  <a:buFont typeface="Arial"/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</m:func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</a:p>
              <a:p>
                <a:pPr marL="114300" indent="0">
                  <a:buFont typeface="Arial"/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e-IL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944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1957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0708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5796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7392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he-IL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5283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6696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7772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7743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</a:p>
              <a:p>
                <a:pPr marL="114300" indent="0">
                  <a:buFont typeface="Arial"/>
                  <a:buNone/>
                </a:pPr>
                <a:endParaRPr lang="pt-BR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r>
                  <a:rPr lang="pt-B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brk m:alnAt="7"/>
                      </m:rP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brk m:alnAt="7"/>
                      </m:rP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944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* [ 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7392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)*(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7743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- (0.5283)*(0.7772) ] - (1.1957) * [ (0.5796)*(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7743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- (0.5283)*(0.6696) ] + (1.0708) * [ (0.5796)*(0.7772) - 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7392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)*(0.6696) ] = 0</a:t>
                </a:r>
              </a:p>
              <a:p>
                <a:pPr marL="114300" indent="0">
                  <a:buFont typeface="Arial"/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r>
                  <a:rPr lang="el-G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-λ³ + aλ² + bλ + c = 0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14300" indent="0">
                  <a:buFont typeface="Arial"/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14300" indent="0">
                  <a:buFont typeface="Arial"/>
                  <a:buNone/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he-IL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he-IL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he-IL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4008 </m:t>
                    </m:r>
                    <m:r>
                      <m:rPr>
                        <m:nor/>
                      </m:rPr>
                      <a:rPr lang="en-US" sz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he-IL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he-IL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he-IL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he-IL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0016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he-IL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0.1087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endParaRPr lang="pt-BR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endParaRPr lang="pt-BR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endParaRPr lang="he-IL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Font typeface="Arial"/>
                  <a:buNone/>
                </a:pPr>
                <a:endParaRPr lang="he-IL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CBE5D710-25F2-8CB5-D913-818316CBF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00" y="2758118"/>
                <a:ext cx="8756100" cy="2385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20DFBC-CA5A-CC0B-7725-46C2AF4FB058}"/>
              </a:ext>
            </a:extLst>
          </p:cNvPr>
          <p:cNvSpPr txBox="1"/>
          <p:nvPr/>
        </p:nvSpPr>
        <p:spPr>
          <a:xfrm>
            <a:off x="511629" y="1273628"/>
            <a:ext cx="4312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Euler matrices computation and final rotation matrix: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7C5F8-E91B-3696-42A6-FFCADEEC317A}"/>
              </a:ext>
            </a:extLst>
          </p:cNvPr>
          <p:cNvSpPr txBox="1"/>
          <p:nvPr/>
        </p:nvSpPr>
        <p:spPr>
          <a:xfrm>
            <a:off x="522514" y="2481942"/>
            <a:ext cx="3419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Eigenvalues and Eigenvectors:</a:t>
            </a:r>
          </a:p>
        </p:txBody>
      </p:sp>
    </p:spTree>
    <p:extLst>
      <p:ext uri="{BB962C8B-B14F-4D97-AF65-F5344CB8AC3E}">
        <p14:creationId xmlns:p14="http://schemas.microsoft.com/office/powerpoint/2010/main" val="158216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A0C5-5938-5C34-05E9-7FDEE538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Introducing quaternions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1DD85D-DBFB-863B-4ADD-E8608D6AA6E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3944" y="1324802"/>
                <a:ext cx="8520600" cy="198388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DE" b="1" smtClean="0"/>
                      <m:t>ℍ</m:t>
                    </m:r>
                    <m:r>
                      <m:rPr>
                        <m:nor/>
                      </m:rPr>
                      <a:rPr lang="de-DE" b="0" i="0" smtClean="0"/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m:rPr>
                        <m:nor/>
                      </m:rPr>
                      <a:rPr lang="de-DE" b="0" i="0" smtClean="0"/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DE" dirty="0"/>
                  <a:t> =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DE" dirty="0"/>
                  <a:t> = 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DE" b="1"/>
                      <m:t>ℍ</m:t>
                    </m:r>
                  </m:oMath>
                </a14:m>
                <a:r>
                  <a:rPr lang="en-DE" dirty="0"/>
                  <a:t>)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Im(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DE" b="1"/>
                      <m:t>ℍ</m:t>
                    </m:r>
                  </m:oMath>
                </a14:m>
                <a:r>
                  <a:rPr lang="en-DE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If the real part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) is 0, it’s called a </a:t>
                </a:r>
                <a:r>
                  <a:rPr lang="en-US" u="sng" dirty="0"/>
                  <a:t>pure quaternion</a:t>
                </a:r>
                <a:endParaRPr lang="en-DE" u="sng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1DD85D-DBFB-863B-4ADD-E8608D6AA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3944" y="1324802"/>
                <a:ext cx="8520600" cy="198388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8378C-EBDC-D66A-6E66-DE1770E0B5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0BF4A-4551-99D1-2E13-0B815A275F31}"/>
              </a:ext>
            </a:extLst>
          </p:cNvPr>
          <p:cNvCxnSpPr/>
          <p:nvPr/>
        </p:nvCxnSpPr>
        <p:spPr>
          <a:xfrm flipH="1">
            <a:off x="2106070" y="2106070"/>
            <a:ext cx="235974" cy="277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02E684-CE26-AFF7-B66F-39A6FCCBC3E1}"/>
              </a:ext>
            </a:extLst>
          </p:cNvPr>
          <p:cNvSpPr txBox="1"/>
          <p:nvPr/>
        </p:nvSpPr>
        <p:spPr>
          <a:xfrm>
            <a:off x="1203469" y="2319452"/>
            <a:ext cx="96159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de-DE" dirty="0">
                <a:solidFill>
                  <a:schemeClr val="bg2"/>
                </a:solidFill>
              </a:rPr>
              <a:t>Real part</a:t>
            </a:r>
            <a:endParaRPr lang="he-IL" dirty="0">
              <a:solidFill>
                <a:schemeClr val="bg2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DDAE94C-74AE-F175-3E1D-B2A94355088C}"/>
              </a:ext>
            </a:extLst>
          </p:cNvPr>
          <p:cNvSpPr/>
          <p:nvPr/>
        </p:nvSpPr>
        <p:spPr>
          <a:xfrm rot="16200000">
            <a:off x="3442458" y="1370081"/>
            <a:ext cx="270152" cy="16231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3B6DD-0C62-FA5A-8AC2-21163A980F03}"/>
              </a:ext>
            </a:extLst>
          </p:cNvPr>
          <p:cNvSpPr txBox="1"/>
          <p:nvPr/>
        </p:nvSpPr>
        <p:spPr>
          <a:xfrm>
            <a:off x="2952202" y="2319451"/>
            <a:ext cx="125066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de-DE" dirty="0">
                <a:solidFill>
                  <a:schemeClr val="bg2"/>
                </a:solidFill>
              </a:rPr>
              <a:t>Vector part</a:t>
            </a:r>
            <a:endParaRPr lang="he-I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20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0146-3EF7-FE71-1F76-E97A8A2B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 ????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CD04C7-DE2E-F679-E0A2-AD1C8BFC64D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6240" y="1033094"/>
                <a:ext cx="7551419" cy="3670986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i="0" dirty="0">
                    <a:latin typeface="+mj-lt"/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i="0" dirty="0">
                    <a:latin typeface="+mj-lt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en-DE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nor/>
                          </m:rPr>
                          <a:rPr lang="de-DE" dirty="0">
                            <a:ea typeface="Cambria Math" panose="02040503050406030204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de-D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de-D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en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DE" dirty="0"/>
                  <a:t>	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DE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groupChr>
                      <m:groupChrPr>
                        <m:chr m:val="→"/>
                        <m:pos m:val="top"/>
                        <m:ctrlPr>
                          <a:rPr lang="en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groupChr>
                  </m:oMath>
                </a14:m>
                <a:endParaRPr lang="en-DE" dirty="0">
                  <a:solidFill>
                    <a:srgbClr val="FF0000"/>
                  </a:solidFill>
                </a:endParaRPr>
              </a:p>
              <a:p>
                <a:pPr marL="114300" indent="0">
                  <a:buNone/>
                </a:pPr>
                <a:r>
                  <a:rPr lang="en-DE" dirty="0">
                    <a:solidFill>
                      <a:srgbClr val="FF0000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DE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DE" dirty="0">
                  <a:solidFill>
                    <a:srgbClr val="FF0000"/>
                  </a:solidFill>
                </a:endParaRPr>
              </a:p>
              <a:p>
                <a:pPr marL="114300" indent="0">
                  <a:buNone/>
                </a:pPr>
                <a:endParaRPr lang="en-DE" dirty="0"/>
              </a:p>
              <a:p>
                <a:pPr marL="114300" indent="0">
                  <a:buNone/>
                </a:pPr>
                <a:endParaRPr lang="en-DE" dirty="0"/>
              </a:p>
              <a:p>
                <a:pPr marL="114300" indent="0">
                  <a:buNone/>
                </a:pPr>
                <a:endParaRPr lang="en-DE" dirty="0"/>
              </a:p>
              <a:p>
                <a:pPr marL="114300" indent="0">
                  <a:buNone/>
                </a:pPr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CD04C7-DE2E-F679-E0A2-AD1C8BFC6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6240" y="1033094"/>
                <a:ext cx="7551419" cy="36709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E4C38-694D-F918-B2DC-0305B58E7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D9B853C-468D-F3A3-B6AB-D962D21E1234}"/>
              </a:ext>
            </a:extLst>
          </p:cNvPr>
          <p:cNvCxnSpPr/>
          <p:nvPr/>
        </p:nvCxnSpPr>
        <p:spPr>
          <a:xfrm>
            <a:off x="4283528" y="4022271"/>
            <a:ext cx="330926" cy="2351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E40ED1-4CF1-9FE4-438E-26945ED6FA05}"/>
                  </a:ext>
                </a:extLst>
              </p:cNvPr>
              <p:cNvSpPr txBox="1"/>
              <p:nvPr/>
            </p:nvSpPr>
            <p:spPr>
              <a:xfrm>
                <a:off x="4565285" y="4000583"/>
                <a:ext cx="522514" cy="44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DE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de-DE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groupChr>
                    </m:oMath>
                  </m:oMathPara>
                </a14:m>
                <a:endParaRPr lang="en-DE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E40ED1-4CF1-9FE4-438E-26945ED6F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285" y="4000583"/>
                <a:ext cx="522514" cy="446148"/>
              </a:xfrm>
              <a:prstGeom prst="rect">
                <a:avLst/>
              </a:prstGeom>
              <a:blipFill>
                <a:blip r:embed="rId4"/>
                <a:stretch>
                  <a:fillRect l="-2326" t="-13699" r="-27907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437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0146-3EF7-FE71-1F76-E97A8A2B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Why </a:t>
            </a:r>
            <a:r>
              <a:rPr lang="en-US" dirty="0"/>
              <a:t>Quaternions?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CD04C7-DE2E-F679-E0A2-AD1C8BFC64D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82880" y="1053414"/>
                <a:ext cx="7551419" cy="3670986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DE" dirty="0"/>
                  <a:t>Sp(1)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DE" b="1"/>
                      <m:t>ℍ</m:t>
                    </m:r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unit Quaternions</a:t>
                </a:r>
                <a:endParaRPr lang="en-DE" dirty="0"/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nor/>
                          </m:rPr>
                          <a:rPr lang="de-DE" dirty="0">
                            <a:ea typeface="Cambria Math" panose="02040503050406030204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de-D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de-D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en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DE" dirty="0"/>
                  <a:t>	</a:t>
                </a:r>
              </a:p>
              <a:p>
                <a:pPr marL="114300" indent="0">
                  <a:buNone/>
                </a:pPr>
                <a:endParaRPr lang="en-DE" dirty="0"/>
              </a:p>
              <a:p>
                <a:pPr marL="114300" indent="0">
                  <a:buNone/>
                </a:pPr>
                <a:endParaRPr lang="en-DE" dirty="0"/>
              </a:p>
              <a:p>
                <a:pPr marL="114300" indent="0">
                  <a:buNone/>
                </a:pPr>
                <a:endParaRPr lang="en-DE" dirty="0"/>
              </a:p>
              <a:p>
                <a:pPr marL="114300" indent="0">
                  <a:buNone/>
                </a:pPr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CD04C7-DE2E-F679-E0A2-AD1C8BFC6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2880" y="1053414"/>
                <a:ext cx="7551419" cy="36709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E4C38-694D-F918-B2DC-0305B58E7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44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A0C5-5938-5C34-05E9-7FDEE538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</a:t>
            </a:r>
            <a:r>
              <a:rPr lang="en-DE" dirty="0"/>
              <a:t> quaternions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1DD85D-DBFB-863B-4ADD-E8608D6AA6E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3944" y="1324802"/>
                <a:ext cx="8520600" cy="198388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DE" b="1" smtClean="0"/>
                      <m:t>ℍ</m:t>
                    </m:r>
                    <m:r>
                      <m:rPr>
                        <m:nor/>
                      </m:rPr>
                      <a:rPr lang="de-DE" b="0" i="0" smtClean="0"/>
                      <m:t> </m:t>
                    </m:r>
                    <m:r>
                      <m:rPr>
                        <m:nor/>
                      </m:rPr>
                      <a:rPr lang="de-DE" b="0" i="0" smtClean="0"/>
                      <m:t>=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DE" dirty="0"/>
                  <a:t> =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DE" dirty="0"/>
                  <a:t> = 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DE" b="1"/>
                      <m:t>ℍ</m:t>
                    </m:r>
                  </m:oMath>
                </a14:m>
                <a:r>
                  <a:rPr lang="en-DE" dirty="0"/>
                  <a:t>)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Im(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DE" b="1"/>
                      <m:t>ℍ</m:t>
                    </m:r>
                  </m:oMath>
                </a14:m>
                <a:r>
                  <a:rPr lang="en-DE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1DD85D-DBFB-863B-4ADD-E8608D6AA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3944" y="1324802"/>
                <a:ext cx="8520600" cy="198388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8378C-EBDC-D66A-6E66-DE1770E0B5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FA5EC8-1460-304E-D426-218A0626A837}"/>
                  </a:ext>
                </a:extLst>
              </p:cNvPr>
              <p:cNvSpPr txBox="1"/>
              <p:nvPr/>
            </p:nvSpPr>
            <p:spPr>
              <a:xfrm>
                <a:off x="785133" y="2228334"/>
                <a:ext cx="55918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FA5EC8-1460-304E-D426-218A0626A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3" y="2228334"/>
                <a:ext cx="5591877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C134-AB63-651F-C052-44A291B2FFE3}"/>
                  </a:ext>
                </a:extLst>
              </p:cNvPr>
              <p:cNvSpPr txBox="1"/>
              <p:nvPr/>
            </p:nvSpPr>
            <p:spPr>
              <a:xfrm>
                <a:off x="1615713" y="2594094"/>
                <a:ext cx="55918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C134-AB63-651F-C052-44A291B2F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13" y="2594094"/>
                <a:ext cx="5591877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D817-EA0A-72FD-9DF9-7F39B162A2C7}"/>
                  </a:ext>
                </a:extLst>
              </p:cNvPr>
              <p:cNvSpPr txBox="1"/>
              <p:nvPr/>
            </p:nvSpPr>
            <p:spPr>
              <a:xfrm>
                <a:off x="1653813" y="3226554"/>
                <a:ext cx="5591877" cy="311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8D817-EA0A-72FD-9DF9-7F39B162A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813" y="3226554"/>
                <a:ext cx="5591877" cy="311945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8E2243-0910-8348-6D83-6810D23F9268}"/>
                  </a:ext>
                </a:extLst>
              </p:cNvPr>
              <p:cNvSpPr txBox="1"/>
              <p:nvPr/>
            </p:nvSpPr>
            <p:spPr>
              <a:xfrm>
                <a:off x="1608093" y="2898894"/>
                <a:ext cx="55918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DE" dirty="0"/>
                      <m:t> 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….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8E2243-0910-8348-6D83-6810D23F9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93" y="2898894"/>
                <a:ext cx="5591877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DB68FA-FBBC-8CCC-BDEF-EB2B5005E721}"/>
                  </a:ext>
                </a:extLst>
              </p:cNvPr>
              <p:cNvSpPr txBox="1"/>
              <p:nvPr/>
            </p:nvSpPr>
            <p:spPr>
              <a:xfrm>
                <a:off x="7129347" y="1031812"/>
                <a:ext cx="1776760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DB68FA-FBBC-8CCC-BDEF-EB2B5005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47" y="1031812"/>
                <a:ext cx="177676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AAF4D5-CD66-B2F3-F0E3-C9EF5AE26A8C}"/>
                  </a:ext>
                </a:extLst>
              </p:cNvPr>
              <p:cNvSpPr txBox="1"/>
              <p:nvPr/>
            </p:nvSpPr>
            <p:spPr>
              <a:xfrm>
                <a:off x="6973229" y="1499874"/>
                <a:ext cx="20369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𝑖𝑗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𝑗𝑘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𝑘𝑖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AAF4D5-CD66-B2F3-F0E3-C9EF5AE26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229" y="1499874"/>
                <a:ext cx="203695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895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94D35-1209-4525-BACA-6EB5A31D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7989-63A4-CA17-EF69-AA1B0FCE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28222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Meaning of normalized quaternion – oriented pointing vector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8CBC-FD5E-513D-6043-A5FC1E5C8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786080" cy="3416400"/>
          </a:xfrm>
        </p:spPr>
        <p:txBody>
          <a:bodyPr/>
          <a:lstStyle/>
          <a:p>
            <a:r>
              <a:rPr lang="en-US" dirty="0"/>
              <a:t>The normalized representation:</a:t>
            </a:r>
            <a:r>
              <a:rPr lang="en-DE" dirty="0"/>
              <a:t>  </a:t>
            </a:r>
          </a:p>
          <a:p>
            <a:endParaRPr lang="en-DE" dirty="0"/>
          </a:p>
          <a:p>
            <a:pPr marL="114300" indent="0">
              <a:buNone/>
            </a:pPr>
            <a:endParaRPr lang="en-DE" dirty="0"/>
          </a:p>
          <a:p>
            <a:endParaRPr lang="en-DE" dirty="0"/>
          </a:p>
          <a:p>
            <a:pPr marL="11430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9DD3B-2E0E-E0DD-248B-C1B9094B52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6532F3-1055-143F-3FC9-1E636A24AFB6}"/>
              </a:ext>
            </a:extLst>
          </p:cNvPr>
          <p:cNvGrpSpPr/>
          <p:nvPr/>
        </p:nvGrpSpPr>
        <p:grpSpPr>
          <a:xfrm rot="19744453">
            <a:off x="5165993" y="2235061"/>
            <a:ext cx="1516536" cy="576379"/>
            <a:chOff x="6130504" y="1561250"/>
            <a:chExt cx="1603236" cy="1185901"/>
          </a:xfrm>
        </p:grpSpPr>
        <p:cxnSp>
          <p:nvCxnSpPr>
            <p:cNvPr id="18" name="Google Shape;109;p6">
              <a:extLst>
                <a:ext uri="{FF2B5EF4-FFF2-40B4-BE49-F238E27FC236}">
                  <a16:creationId xmlns:a16="http://schemas.microsoft.com/office/drawing/2014/main" id="{D0DEB6A2-CFB2-64DD-2126-3EEF8FFD696C}"/>
                </a:ext>
              </a:extLst>
            </p:cNvPr>
            <p:cNvCxnSpPr/>
            <p:nvPr/>
          </p:nvCxnSpPr>
          <p:spPr>
            <a:xfrm rot="10800000" flipH="1">
              <a:off x="6130504" y="1561250"/>
              <a:ext cx="1461011" cy="1185901"/>
            </a:xfrm>
            <a:prstGeom prst="straightConnector1">
              <a:avLst/>
            </a:prstGeom>
            <a:solidFill>
              <a:srgbClr val="00B050"/>
            </a:solidFill>
            <a:ln w="28575" cap="flat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4DF57A0-E25F-D6C5-758D-BC6ADB9428A0}"/>
                </a:ext>
              </a:extLst>
            </p:cNvPr>
            <p:cNvSpPr/>
            <p:nvPr/>
          </p:nvSpPr>
          <p:spPr>
            <a:xfrm rot="9446740">
              <a:off x="7243337" y="1672905"/>
              <a:ext cx="490403" cy="453821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FD7860-568E-82B6-C2EE-9CD4BA89747C}"/>
              </a:ext>
            </a:extLst>
          </p:cNvPr>
          <p:cNvGrpSpPr/>
          <p:nvPr/>
        </p:nvGrpSpPr>
        <p:grpSpPr>
          <a:xfrm>
            <a:off x="5067300" y="1515754"/>
            <a:ext cx="1891007" cy="2446646"/>
            <a:chOff x="4808220" y="1233814"/>
            <a:chExt cx="1891007" cy="2446646"/>
          </a:xfrm>
        </p:grpSpPr>
        <p:cxnSp>
          <p:nvCxnSpPr>
            <p:cNvPr id="32" name="Google Shape;109;p6">
              <a:extLst>
                <a:ext uri="{FF2B5EF4-FFF2-40B4-BE49-F238E27FC236}">
                  <a16:creationId xmlns:a16="http://schemas.microsoft.com/office/drawing/2014/main" id="{ECB6A880-8467-3D91-D0D5-F2E8512161C7}"/>
                </a:ext>
              </a:extLst>
            </p:cNvPr>
            <p:cNvCxnSpPr>
              <a:cxnSpLocks/>
            </p:cNvCxnSpPr>
            <p:nvPr/>
          </p:nvCxnSpPr>
          <p:spPr>
            <a:xfrm>
              <a:off x="5203254" y="2856784"/>
              <a:ext cx="1334706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12;p6">
              <a:extLst>
                <a:ext uri="{FF2B5EF4-FFF2-40B4-BE49-F238E27FC236}">
                  <a16:creationId xmlns:a16="http://schemas.microsoft.com/office/drawing/2014/main" id="{FF4A7A9E-22FD-3AE5-FA4A-7FE615B6FAFE}"/>
                </a:ext>
              </a:extLst>
            </p:cNvPr>
            <p:cNvCxnSpPr/>
            <p:nvPr/>
          </p:nvCxnSpPr>
          <p:spPr>
            <a:xfrm rot="10800000">
              <a:off x="5180181" y="2057743"/>
              <a:ext cx="0" cy="824405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" name="Google Shape;116;p6">
              <a:extLst>
                <a:ext uri="{FF2B5EF4-FFF2-40B4-BE49-F238E27FC236}">
                  <a16:creationId xmlns:a16="http://schemas.microsoft.com/office/drawing/2014/main" id="{CA0EB744-73EA-7C71-5C4B-701A9163FCF4}"/>
                </a:ext>
              </a:extLst>
            </p:cNvPr>
            <p:cNvCxnSpPr/>
            <p:nvPr/>
          </p:nvCxnSpPr>
          <p:spPr>
            <a:xfrm>
              <a:off x="5226325" y="2892376"/>
              <a:ext cx="795990" cy="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AF98741-6DFF-556C-F178-8E5CD4278CCE}"/>
                    </a:ext>
                  </a:extLst>
                </p:cNvPr>
                <p:cNvSpPr txBox="1"/>
                <p:nvPr/>
              </p:nvSpPr>
              <p:spPr>
                <a:xfrm>
                  <a:off x="6468331" y="2928799"/>
                  <a:ext cx="23089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AF98741-6DFF-556C-F178-8E5CD4278C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331" y="2928799"/>
                  <a:ext cx="230896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0811" r="-5405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984BE53-57F5-3127-67AF-9DAEC4479FEB}"/>
                    </a:ext>
                  </a:extLst>
                </p:cNvPr>
                <p:cNvSpPr txBox="1"/>
                <p:nvPr/>
              </p:nvSpPr>
              <p:spPr>
                <a:xfrm>
                  <a:off x="4844501" y="1980052"/>
                  <a:ext cx="21698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984BE53-57F5-3127-67AF-9DAEC4479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501" y="1980052"/>
                  <a:ext cx="216982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8333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5C53803-F820-8F0D-2A8D-A506F3F47150}"/>
                    </a:ext>
                  </a:extLst>
                </p:cNvPr>
                <p:cNvSpPr txBox="1"/>
                <p:nvPr/>
              </p:nvSpPr>
              <p:spPr>
                <a:xfrm>
                  <a:off x="5900637" y="2878393"/>
                  <a:ext cx="2128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5C53803-F820-8F0D-2A8D-A506F3F47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0637" y="2878393"/>
                  <a:ext cx="212814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8571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Google Shape;123;p6">
              <a:extLst>
                <a:ext uri="{FF2B5EF4-FFF2-40B4-BE49-F238E27FC236}">
                  <a16:creationId xmlns:a16="http://schemas.microsoft.com/office/drawing/2014/main" id="{1557B1D3-5A0F-C022-2780-9824D3B52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7692" y="1261237"/>
              <a:ext cx="0" cy="1648814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" name="Google Shape;109;p6">
              <a:extLst>
                <a:ext uri="{FF2B5EF4-FFF2-40B4-BE49-F238E27FC236}">
                  <a16:creationId xmlns:a16="http://schemas.microsoft.com/office/drawing/2014/main" id="{D249A61A-6F83-2BD6-AF34-AA124B502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8220" y="2878812"/>
              <a:ext cx="366690" cy="801648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116;p6">
              <a:extLst>
                <a:ext uri="{FF2B5EF4-FFF2-40B4-BE49-F238E27FC236}">
                  <a16:creationId xmlns:a16="http://schemas.microsoft.com/office/drawing/2014/main" id="{E536067C-ECCF-E99B-5699-2BE3092618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6598" y="2884978"/>
              <a:ext cx="219036" cy="527853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EA82F04-ABAC-FC2D-941E-1768D463B5F4}"/>
                    </a:ext>
                  </a:extLst>
                </p:cNvPr>
                <p:cNvSpPr txBox="1"/>
                <p:nvPr/>
              </p:nvSpPr>
              <p:spPr>
                <a:xfrm>
                  <a:off x="4958505" y="3424310"/>
                  <a:ext cx="21698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EA82F04-ABAC-FC2D-941E-1768D463B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505" y="3424310"/>
                  <a:ext cx="216982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1429" r="-2857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AB67718-1E50-2379-B6A5-D74D1E36CC27}"/>
                    </a:ext>
                  </a:extLst>
                </p:cNvPr>
                <p:cNvSpPr txBox="1"/>
                <p:nvPr/>
              </p:nvSpPr>
              <p:spPr>
                <a:xfrm>
                  <a:off x="6170965" y="1233814"/>
                  <a:ext cx="235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AB67718-1E50-2379-B6A5-D74D1E36C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0965" y="1233814"/>
                  <a:ext cx="23506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0526" r="-5263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A6018ED-0D9A-D597-14E6-8FAB18B00FBD}"/>
              </a:ext>
            </a:extLst>
          </p:cNvPr>
          <p:cNvSpPr/>
          <p:nvPr/>
        </p:nvSpPr>
        <p:spPr>
          <a:xfrm>
            <a:off x="6416040" y="2857500"/>
            <a:ext cx="365760" cy="26669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C4EC909-4F71-A750-C311-16707931C81A}"/>
              </a:ext>
            </a:extLst>
          </p:cNvPr>
          <p:cNvSpPr/>
          <p:nvPr/>
        </p:nvSpPr>
        <p:spPr>
          <a:xfrm rot="293946">
            <a:off x="4987939" y="3609585"/>
            <a:ext cx="217770" cy="336976"/>
          </a:xfrm>
          <a:custGeom>
            <a:avLst/>
            <a:gdLst>
              <a:gd name="connsiteX0" fmla="*/ 129540 w 304800"/>
              <a:gd name="connsiteY0" fmla="*/ 281940 h 281940"/>
              <a:gd name="connsiteX1" fmla="*/ 0 w 304800"/>
              <a:gd name="connsiteY1" fmla="*/ 7620 h 281940"/>
              <a:gd name="connsiteX2" fmla="*/ 304800 w 304800"/>
              <a:gd name="connsiteY2" fmla="*/ 0 h 281940"/>
              <a:gd name="connsiteX3" fmla="*/ 129540 w 304800"/>
              <a:gd name="connsiteY3" fmla="*/ 281940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281940">
                <a:moveTo>
                  <a:pt x="129540" y="281940"/>
                </a:moveTo>
                <a:lnTo>
                  <a:pt x="0" y="7620"/>
                </a:lnTo>
                <a:lnTo>
                  <a:pt x="304800" y="0"/>
                </a:lnTo>
                <a:lnTo>
                  <a:pt x="129540" y="2819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E16F468-C5DF-D779-7DAA-5F6A3D53DF58}"/>
                  </a:ext>
                </a:extLst>
              </p:cNvPr>
              <p:cNvSpPr txBox="1"/>
              <p:nvPr/>
            </p:nvSpPr>
            <p:spPr>
              <a:xfrm>
                <a:off x="640105" y="1671392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E16F468-C5DF-D779-7DAA-5F6A3D53D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05" y="1671392"/>
                <a:ext cx="4572000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 59">
            <a:extLst>
              <a:ext uri="{FF2B5EF4-FFF2-40B4-BE49-F238E27FC236}">
                <a16:creationId xmlns:a16="http://schemas.microsoft.com/office/drawing/2014/main" id="{EF47CAC4-296A-0CEE-CBFE-50CD669EF938}"/>
              </a:ext>
            </a:extLst>
          </p:cNvPr>
          <p:cNvSpPr/>
          <p:nvPr/>
        </p:nvSpPr>
        <p:spPr>
          <a:xfrm>
            <a:off x="5739931" y="1718569"/>
            <a:ext cx="931882" cy="780877"/>
          </a:xfrm>
          <a:prstGeom prst="arc">
            <a:avLst>
              <a:gd name="adj1" fmla="val 5604857"/>
              <a:gd name="adj2" fmla="val 2014885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F6CDDB-8CF3-1B27-15CE-6E61B4AA3BBD}"/>
                  </a:ext>
                </a:extLst>
              </p:cNvPr>
              <p:cNvSpPr txBox="1"/>
              <p:nvPr/>
            </p:nvSpPr>
            <p:spPr>
              <a:xfrm>
                <a:off x="6592787" y="2153392"/>
                <a:ext cx="3352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F6CDDB-8CF3-1B27-15CE-6E61B4AA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787" y="2153392"/>
                <a:ext cx="335280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45888-C567-2C11-60F3-1EE8C320695B}"/>
                  </a:ext>
                </a:extLst>
              </p:cNvPr>
              <p:cNvSpPr txBox="1"/>
              <p:nvPr/>
            </p:nvSpPr>
            <p:spPr>
              <a:xfrm>
                <a:off x="6690733" y="2716947"/>
                <a:ext cx="2293434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45888-C567-2C11-60F3-1EE8C320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33" y="2716947"/>
                <a:ext cx="2293434" cy="662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E283C-416E-CCCC-0897-3797BA576E8C}"/>
                  </a:ext>
                </a:extLst>
              </p:cNvPr>
              <p:cNvSpPr txBox="1"/>
              <p:nvPr/>
            </p:nvSpPr>
            <p:spPr>
              <a:xfrm>
                <a:off x="5389754" y="3727991"/>
                <a:ext cx="1839951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E283C-416E-CCCC-0897-3797BA576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754" y="3727991"/>
                <a:ext cx="1839951" cy="662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7B3FE-4160-0ACB-59E5-09DEECF22C3B}"/>
                  </a:ext>
                </a:extLst>
              </p:cNvPr>
              <p:cNvSpPr txBox="1"/>
              <p:nvPr/>
            </p:nvSpPr>
            <p:spPr>
              <a:xfrm>
                <a:off x="6601524" y="1282157"/>
                <a:ext cx="2293434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7B3FE-4160-0ACB-59E5-09DEECF2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524" y="1282157"/>
                <a:ext cx="2293434" cy="662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CBDBFD-9715-1F86-F749-3CFE85C83A13}"/>
                  </a:ext>
                </a:extLst>
              </p:cNvPr>
              <p:cNvSpPr txBox="1"/>
              <p:nvPr/>
            </p:nvSpPr>
            <p:spPr>
              <a:xfrm>
                <a:off x="595748" y="2097863"/>
                <a:ext cx="12330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CBDBFD-9715-1F86-F749-3CFE85C83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8" y="2097863"/>
                <a:ext cx="1233052" cy="307777"/>
              </a:xfrm>
              <a:prstGeom prst="rect">
                <a:avLst/>
              </a:prstGeom>
              <a:blipFill>
                <a:blip r:embed="rId1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5FB11A-9D8B-CD0F-D71C-53DF4388AF3E}"/>
                  </a:ext>
                </a:extLst>
              </p:cNvPr>
              <p:cNvSpPr txBox="1"/>
              <p:nvPr/>
            </p:nvSpPr>
            <p:spPr>
              <a:xfrm>
                <a:off x="692391" y="3235289"/>
                <a:ext cx="18277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5FB11A-9D8B-CD0F-D71C-53DF4388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1" y="3235289"/>
                <a:ext cx="1827785" cy="307777"/>
              </a:xfrm>
              <a:prstGeom prst="rect">
                <a:avLst/>
              </a:prstGeom>
              <a:blipFill>
                <a:blip r:embed="rId1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99890F-326D-2A15-B50D-7E865FDEF283}"/>
                  </a:ext>
                </a:extLst>
              </p:cNvPr>
              <p:cNvSpPr txBox="1"/>
              <p:nvPr/>
            </p:nvSpPr>
            <p:spPr>
              <a:xfrm>
                <a:off x="625484" y="2395231"/>
                <a:ext cx="1612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99890F-326D-2A15-B50D-7E865FDEF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4" y="2395231"/>
                <a:ext cx="1612194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72E36-3234-F1B8-4398-A73C5A3D22DF}"/>
                  </a:ext>
                </a:extLst>
              </p:cNvPr>
              <p:cNvSpPr txBox="1"/>
              <p:nvPr/>
            </p:nvSpPr>
            <p:spPr>
              <a:xfrm>
                <a:off x="625484" y="2655426"/>
                <a:ext cx="1612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72E36-3234-F1B8-4398-A73C5A3D2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4" y="2655426"/>
                <a:ext cx="1612194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7DEC5E-2DED-A562-331F-BB801B6DC0D8}"/>
                  </a:ext>
                </a:extLst>
              </p:cNvPr>
              <p:cNvSpPr txBox="1"/>
              <p:nvPr/>
            </p:nvSpPr>
            <p:spPr>
              <a:xfrm>
                <a:off x="625484" y="2893319"/>
                <a:ext cx="1612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7DEC5E-2DED-A562-331F-BB801B6DC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4" y="2893319"/>
                <a:ext cx="1612194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A90381-7234-8685-8B7C-D5DED531615A}"/>
                  </a:ext>
                </a:extLst>
              </p:cNvPr>
              <p:cNvSpPr txBox="1"/>
              <p:nvPr/>
            </p:nvSpPr>
            <p:spPr>
              <a:xfrm>
                <a:off x="573446" y="3629299"/>
                <a:ext cx="19764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A90381-7234-8685-8B7C-D5DED5316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6" y="3629299"/>
                <a:ext cx="1976466" cy="307777"/>
              </a:xfrm>
              <a:prstGeom prst="rect">
                <a:avLst/>
              </a:prstGeom>
              <a:blipFill>
                <a:blip r:embed="rId1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93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9526-35B8-79C9-E269-FEDFEB83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of Quaternions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96F36-61E4-7902-F3EE-E226F2AE3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AC712-D196-5206-9995-D9249EB6AC0F}"/>
              </a:ext>
            </a:extLst>
          </p:cNvPr>
          <p:cNvSpPr txBox="1"/>
          <p:nvPr/>
        </p:nvSpPr>
        <p:spPr>
          <a:xfrm>
            <a:off x="3718560" y="3220720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469331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C499C-FD58-6AFA-1918-B24A703AE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0B99A0-A150-F3A2-7F2B-673A60A8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Rotation = 2 Reflections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86D1D-22C5-2C9A-CABD-75D6F867EA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D64B57-A52D-BAFE-BB38-15B1170658CC}"/>
              </a:ext>
            </a:extLst>
          </p:cNvPr>
          <p:cNvGrpSpPr/>
          <p:nvPr/>
        </p:nvGrpSpPr>
        <p:grpSpPr>
          <a:xfrm>
            <a:off x="1771864" y="2170850"/>
            <a:ext cx="1657118" cy="1185901"/>
            <a:chOff x="6130504" y="1561250"/>
            <a:chExt cx="1657118" cy="1185901"/>
          </a:xfrm>
        </p:grpSpPr>
        <p:cxnSp>
          <p:nvCxnSpPr>
            <p:cNvPr id="9" name="Google Shape;109;p6">
              <a:extLst>
                <a:ext uri="{FF2B5EF4-FFF2-40B4-BE49-F238E27FC236}">
                  <a16:creationId xmlns:a16="http://schemas.microsoft.com/office/drawing/2014/main" id="{884FE77E-D41E-1E36-0D61-D4BEEBDF0373}"/>
                </a:ext>
              </a:extLst>
            </p:cNvPr>
            <p:cNvCxnSpPr/>
            <p:nvPr/>
          </p:nvCxnSpPr>
          <p:spPr>
            <a:xfrm rot="10800000" flipH="1">
              <a:off x="6130504" y="1561250"/>
              <a:ext cx="1461011" cy="11859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00B9468-20E8-8C54-2903-2C062B6864C2}"/>
                </a:ext>
              </a:extLst>
            </p:cNvPr>
            <p:cNvSpPr/>
            <p:nvPr/>
          </p:nvSpPr>
          <p:spPr>
            <a:xfrm rot="8396595">
              <a:off x="7297219" y="1680901"/>
              <a:ext cx="490403" cy="45382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Google Shape;109;p6">
            <a:extLst>
              <a:ext uri="{FF2B5EF4-FFF2-40B4-BE49-F238E27FC236}">
                <a16:creationId xmlns:a16="http://schemas.microsoft.com/office/drawing/2014/main" id="{CA3D306B-9F9B-1DC4-7EFF-B4CA96905F8B}"/>
              </a:ext>
            </a:extLst>
          </p:cNvPr>
          <p:cNvCxnSpPr>
            <a:cxnSpLocks/>
          </p:cNvCxnSpPr>
          <p:nvPr/>
        </p:nvCxnSpPr>
        <p:spPr>
          <a:xfrm>
            <a:off x="0" y="3241040"/>
            <a:ext cx="3846576" cy="16662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C09AF18-7195-8A32-D8DA-2DF6EE0EEAD0}"/>
              </a:ext>
            </a:extLst>
          </p:cNvPr>
          <p:cNvGrpSpPr/>
          <p:nvPr/>
        </p:nvGrpSpPr>
        <p:grpSpPr>
          <a:xfrm rot="242913" flipV="1">
            <a:off x="1742401" y="3413418"/>
            <a:ext cx="1657118" cy="1185901"/>
            <a:chOff x="6130504" y="1561250"/>
            <a:chExt cx="1657118" cy="1185901"/>
          </a:xfrm>
        </p:grpSpPr>
        <p:cxnSp>
          <p:nvCxnSpPr>
            <p:cNvPr id="43" name="Google Shape;109;p6">
              <a:extLst>
                <a:ext uri="{FF2B5EF4-FFF2-40B4-BE49-F238E27FC236}">
                  <a16:creationId xmlns:a16="http://schemas.microsoft.com/office/drawing/2014/main" id="{168DC988-F017-221E-0045-7A4040D73A70}"/>
                </a:ext>
              </a:extLst>
            </p:cNvPr>
            <p:cNvCxnSpPr/>
            <p:nvPr/>
          </p:nvCxnSpPr>
          <p:spPr>
            <a:xfrm rot="10800000" flipH="1">
              <a:off x="6130504" y="1561250"/>
              <a:ext cx="1461011" cy="11859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7753627E-6D13-66EC-7193-7EA9E576A3AA}"/>
                </a:ext>
              </a:extLst>
            </p:cNvPr>
            <p:cNvSpPr/>
            <p:nvPr/>
          </p:nvSpPr>
          <p:spPr>
            <a:xfrm rot="8396595">
              <a:off x="7297219" y="1680901"/>
              <a:ext cx="490403" cy="45382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Google Shape;122;p6">
            <a:extLst>
              <a:ext uri="{FF2B5EF4-FFF2-40B4-BE49-F238E27FC236}">
                <a16:creationId xmlns:a16="http://schemas.microsoft.com/office/drawing/2014/main" id="{680D82D0-6CA1-F607-7F40-8551FB747FA7}"/>
              </a:ext>
            </a:extLst>
          </p:cNvPr>
          <p:cNvCxnSpPr>
            <a:cxnSpLocks/>
            <a:stCxn id="6" idx="0"/>
            <a:endCxn id="44" idx="0"/>
          </p:cNvCxnSpPr>
          <p:nvPr/>
        </p:nvCxnSpPr>
        <p:spPr>
          <a:xfrm flipH="1">
            <a:off x="3293391" y="2691091"/>
            <a:ext cx="36416" cy="143930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6848C2-C5AE-403C-6293-A5A1620AF3FA}"/>
                  </a:ext>
                </a:extLst>
              </p:cNvPr>
              <p:cNvSpPr txBox="1"/>
              <p:nvPr/>
            </p:nvSpPr>
            <p:spPr>
              <a:xfrm>
                <a:off x="3384493" y="3891923"/>
                <a:ext cx="103739" cy="15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6848C2-C5AE-403C-6293-A5A1620AF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493" y="3891923"/>
                <a:ext cx="103739" cy="157379"/>
              </a:xfrm>
              <a:prstGeom prst="rect">
                <a:avLst/>
              </a:prstGeom>
              <a:blipFill>
                <a:blip r:embed="rId2"/>
                <a:stretch>
                  <a:fillRect l="-58824" r="-5294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64769F-7653-8F36-BA8E-6C832453334C}"/>
                  </a:ext>
                </a:extLst>
              </p:cNvPr>
              <p:cNvSpPr txBox="1"/>
              <p:nvPr/>
            </p:nvSpPr>
            <p:spPr>
              <a:xfrm rot="295348">
                <a:off x="535689" y="2990939"/>
                <a:ext cx="8615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64769F-7653-8F36-BA8E-6C8324533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5348">
                <a:off x="535689" y="2990939"/>
                <a:ext cx="861583" cy="215444"/>
              </a:xfrm>
              <a:prstGeom prst="rect">
                <a:avLst/>
              </a:prstGeom>
              <a:blipFill>
                <a:blip r:embed="rId3"/>
                <a:stretch>
                  <a:fillRect l="-3448" r="-275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oogle Shape;109;p6">
            <a:extLst>
              <a:ext uri="{FF2B5EF4-FFF2-40B4-BE49-F238E27FC236}">
                <a16:creationId xmlns:a16="http://schemas.microsoft.com/office/drawing/2014/main" id="{56894412-757A-DC59-0BDA-597F1397131A}"/>
              </a:ext>
            </a:extLst>
          </p:cNvPr>
          <p:cNvCxnSpPr>
            <a:cxnSpLocks/>
          </p:cNvCxnSpPr>
          <p:nvPr/>
        </p:nvCxnSpPr>
        <p:spPr>
          <a:xfrm flipV="1">
            <a:off x="4480560" y="2692400"/>
            <a:ext cx="3728720" cy="103632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BD7825-D361-ABC1-77DF-E3B2AF654783}"/>
                  </a:ext>
                </a:extLst>
              </p:cNvPr>
              <p:cNvSpPr txBox="1"/>
              <p:nvPr/>
            </p:nvSpPr>
            <p:spPr>
              <a:xfrm>
                <a:off x="6542717" y="2466932"/>
                <a:ext cx="160173" cy="255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BD7825-D361-ABC1-77DF-E3B2AF65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717" y="2466932"/>
                <a:ext cx="160173" cy="255401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BC8B76E1-950B-0512-7B63-9FB97FDA744F}"/>
              </a:ext>
            </a:extLst>
          </p:cNvPr>
          <p:cNvSpPr/>
          <p:nvPr/>
        </p:nvSpPr>
        <p:spPr>
          <a:xfrm>
            <a:off x="6382524" y="2389998"/>
            <a:ext cx="410339" cy="494636"/>
          </a:xfrm>
          <a:prstGeom prst="arc">
            <a:avLst>
              <a:gd name="adj1" fmla="val 14730523"/>
              <a:gd name="adj2" fmla="val 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A2EFD6-B43A-AFE6-4188-473E432000B3}"/>
              </a:ext>
            </a:extLst>
          </p:cNvPr>
          <p:cNvGrpSpPr/>
          <p:nvPr/>
        </p:nvGrpSpPr>
        <p:grpSpPr>
          <a:xfrm>
            <a:off x="6120344" y="2099730"/>
            <a:ext cx="1657118" cy="1185901"/>
            <a:chOff x="6130504" y="1561250"/>
            <a:chExt cx="1657118" cy="1185901"/>
          </a:xfrm>
          <a:solidFill>
            <a:srgbClr val="000000">
              <a:alpha val="45882"/>
            </a:srgbClr>
          </a:solidFill>
        </p:grpSpPr>
        <p:cxnSp>
          <p:nvCxnSpPr>
            <p:cNvPr id="33" name="Google Shape;109;p6">
              <a:extLst>
                <a:ext uri="{FF2B5EF4-FFF2-40B4-BE49-F238E27FC236}">
                  <a16:creationId xmlns:a16="http://schemas.microsoft.com/office/drawing/2014/main" id="{930BDD6C-826F-D19E-7CC5-F3BEC4148228}"/>
                </a:ext>
              </a:extLst>
            </p:cNvPr>
            <p:cNvCxnSpPr/>
            <p:nvPr/>
          </p:nvCxnSpPr>
          <p:spPr>
            <a:xfrm rot="10800000" flipH="1">
              <a:off x="6130504" y="1561250"/>
              <a:ext cx="1461011" cy="1185901"/>
            </a:xfrm>
            <a:prstGeom prst="straightConnector1">
              <a:avLst/>
            </a:prstGeom>
            <a:grpFill/>
            <a:ln w="28575" cap="flat" cmpd="sng">
              <a:solidFill>
                <a:srgbClr val="FF0000">
                  <a:alpha val="3098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8370F9C-A1A3-3B58-06A7-50C5C586002D}"/>
                </a:ext>
              </a:extLst>
            </p:cNvPr>
            <p:cNvSpPr/>
            <p:nvPr/>
          </p:nvSpPr>
          <p:spPr>
            <a:xfrm rot="8396595">
              <a:off x="7297219" y="1680901"/>
              <a:ext cx="490403" cy="453821"/>
            </a:xfrm>
            <a:prstGeom prst="triangle">
              <a:avLst/>
            </a:prstGeom>
            <a:solidFill>
              <a:srgbClr val="FF0000">
                <a:alpha val="21176"/>
              </a:srgbClr>
            </a:solidFill>
            <a:ln>
              <a:solidFill>
                <a:srgbClr val="FF0000">
                  <a:alpha val="3098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Google Shape;109;p6">
            <a:extLst>
              <a:ext uri="{FF2B5EF4-FFF2-40B4-BE49-F238E27FC236}">
                <a16:creationId xmlns:a16="http://schemas.microsoft.com/office/drawing/2014/main" id="{40BCABDA-DE73-4800-94FA-B6A35397C601}"/>
              </a:ext>
            </a:extLst>
          </p:cNvPr>
          <p:cNvCxnSpPr>
            <a:cxnSpLocks/>
          </p:cNvCxnSpPr>
          <p:nvPr/>
        </p:nvCxnSpPr>
        <p:spPr>
          <a:xfrm>
            <a:off x="4348480" y="3169920"/>
            <a:ext cx="3846576" cy="16662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A6BA9C-8AA9-E7C8-39E9-6D181DC68975}"/>
              </a:ext>
            </a:extLst>
          </p:cNvPr>
          <p:cNvGrpSpPr/>
          <p:nvPr/>
        </p:nvGrpSpPr>
        <p:grpSpPr>
          <a:xfrm rot="19744453">
            <a:off x="5713945" y="1749209"/>
            <a:ext cx="1657118" cy="1185901"/>
            <a:chOff x="6130504" y="1561250"/>
            <a:chExt cx="1657118" cy="1185901"/>
          </a:xfrm>
        </p:grpSpPr>
        <p:cxnSp>
          <p:nvCxnSpPr>
            <p:cNvPr id="41" name="Google Shape;109;p6">
              <a:extLst>
                <a:ext uri="{FF2B5EF4-FFF2-40B4-BE49-F238E27FC236}">
                  <a16:creationId xmlns:a16="http://schemas.microsoft.com/office/drawing/2014/main" id="{0A486A4E-231B-51D0-03CD-74D5804D38D1}"/>
                </a:ext>
              </a:extLst>
            </p:cNvPr>
            <p:cNvCxnSpPr/>
            <p:nvPr/>
          </p:nvCxnSpPr>
          <p:spPr>
            <a:xfrm rot="10800000" flipH="1">
              <a:off x="6130504" y="1561250"/>
              <a:ext cx="1461011" cy="11859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B0610360-DD57-BF16-7AE6-5330B0A4A06C}"/>
                </a:ext>
              </a:extLst>
            </p:cNvPr>
            <p:cNvSpPr/>
            <p:nvPr/>
          </p:nvSpPr>
          <p:spPr>
            <a:xfrm rot="8396595">
              <a:off x="7297219" y="1680901"/>
              <a:ext cx="490403" cy="45382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07705D9-1AAD-D9DA-8F2F-0AFC52AEF5C6}"/>
              </a:ext>
            </a:extLst>
          </p:cNvPr>
          <p:cNvGrpSpPr/>
          <p:nvPr/>
        </p:nvGrpSpPr>
        <p:grpSpPr>
          <a:xfrm rot="242913" flipV="1">
            <a:off x="6090881" y="3342298"/>
            <a:ext cx="1657118" cy="1185901"/>
            <a:chOff x="6130504" y="1561250"/>
            <a:chExt cx="1657118" cy="1185901"/>
          </a:xfrm>
        </p:grpSpPr>
        <p:cxnSp>
          <p:nvCxnSpPr>
            <p:cNvPr id="48" name="Google Shape;109;p6">
              <a:extLst>
                <a:ext uri="{FF2B5EF4-FFF2-40B4-BE49-F238E27FC236}">
                  <a16:creationId xmlns:a16="http://schemas.microsoft.com/office/drawing/2014/main" id="{F89C30D3-CD93-9FFF-3EBE-F8E00BB3AD86}"/>
                </a:ext>
              </a:extLst>
            </p:cNvPr>
            <p:cNvCxnSpPr/>
            <p:nvPr/>
          </p:nvCxnSpPr>
          <p:spPr>
            <a:xfrm rot="10800000" flipH="1">
              <a:off x="6130504" y="1561250"/>
              <a:ext cx="1461011" cy="11859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EA5DA330-2FB2-CF99-6AC5-E30FB71AC58E}"/>
                </a:ext>
              </a:extLst>
            </p:cNvPr>
            <p:cNvSpPr/>
            <p:nvPr/>
          </p:nvSpPr>
          <p:spPr>
            <a:xfrm rot="8396595">
              <a:off x="7297219" y="1680901"/>
              <a:ext cx="490403" cy="45382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Google Shape;122;p6">
            <a:extLst>
              <a:ext uri="{FF2B5EF4-FFF2-40B4-BE49-F238E27FC236}">
                <a16:creationId xmlns:a16="http://schemas.microsoft.com/office/drawing/2014/main" id="{948AAF09-48A5-1A9A-48C5-8E4B87C172B8}"/>
              </a:ext>
            </a:extLst>
          </p:cNvPr>
          <p:cNvCxnSpPr>
            <a:cxnSpLocks/>
            <a:stCxn id="38" idx="0"/>
            <a:endCxn id="49" idx="0"/>
          </p:cNvCxnSpPr>
          <p:nvPr/>
        </p:nvCxnSpPr>
        <p:spPr>
          <a:xfrm flipH="1">
            <a:off x="7641871" y="2619971"/>
            <a:ext cx="36416" cy="143930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1" name="Google Shape;122;p6">
            <a:extLst>
              <a:ext uri="{FF2B5EF4-FFF2-40B4-BE49-F238E27FC236}">
                <a16:creationId xmlns:a16="http://schemas.microsoft.com/office/drawing/2014/main" id="{D941BF87-5A85-0C59-81B3-5D78C64018A0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7129647" y="1894547"/>
            <a:ext cx="512224" cy="216472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52" name="Arc 51">
            <a:extLst>
              <a:ext uri="{FF2B5EF4-FFF2-40B4-BE49-F238E27FC236}">
                <a16:creationId xmlns:a16="http://schemas.microsoft.com/office/drawing/2014/main" id="{D593F006-4216-2EDD-625F-501B35238B74}"/>
              </a:ext>
            </a:extLst>
          </p:cNvPr>
          <p:cNvSpPr/>
          <p:nvPr/>
        </p:nvSpPr>
        <p:spPr>
          <a:xfrm rot="1739202">
            <a:off x="7403765" y="2813593"/>
            <a:ext cx="654597" cy="597415"/>
          </a:xfrm>
          <a:prstGeom prst="arc">
            <a:avLst>
              <a:gd name="adj1" fmla="val 16181206"/>
              <a:gd name="adj2" fmla="val 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49CFFD-4098-020D-49AA-332461FD1CD3}"/>
                  </a:ext>
                </a:extLst>
              </p:cNvPr>
              <p:cNvSpPr txBox="1"/>
              <p:nvPr/>
            </p:nvSpPr>
            <p:spPr>
              <a:xfrm>
                <a:off x="8133773" y="2903812"/>
                <a:ext cx="3434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49CFFD-4098-020D-49AA-332461FD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773" y="2903812"/>
                <a:ext cx="343492" cy="215444"/>
              </a:xfrm>
              <a:prstGeom prst="rect">
                <a:avLst/>
              </a:prstGeom>
              <a:blipFill>
                <a:blip r:embed="rId5"/>
                <a:stretch>
                  <a:fillRect l="-10526" r="-877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10E5786-B6EC-562D-0C7E-E923FFE17275}"/>
                  </a:ext>
                </a:extLst>
              </p:cNvPr>
              <p:cNvSpPr txBox="1"/>
              <p:nvPr/>
            </p:nvSpPr>
            <p:spPr>
              <a:xfrm>
                <a:off x="7732973" y="3820803"/>
                <a:ext cx="103739" cy="15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10E5786-B6EC-562D-0C7E-E923FFE1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973" y="3820803"/>
                <a:ext cx="103739" cy="157379"/>
              </a:xfrm>
              <a:prstGeom prst="rect">
                <a:avLst/>
              </a:prstGeom>
              <a:blipFill>
                <a:blip r:embed="rId2"/>
                <a:stretch>
                  <a:fillRect l="-58824" r="-5294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77707C8-87F4-F3F7-F702-1B49AE9163EA}"/>
                  </a:ext>
                </a:extLst>
              </p:cNvPr>
              <p:cNvSpPr txBox="1"/>
              <p:nvPr/>
            </p:nvSpPr>
            <p:spPr>
              <a:xfrm>
                <a:off x="7220969" y="1781899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77707C8-87F4-F3F7-F702-1B49AE916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969" y="1781899"/>
                <a:ext cx="149079" cy="215444"/>
              </a:xfrm>
              <a:prstGeom prst="rect">
                <a:avLst/>
              </a:prstGeom>
              <a:blipFill>
                <a:blip r:embed="rId6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7917D00-6CA1-D78B-51E7-E269794A90D9}"/>
                  </a:ext>
                </a:extLst>
              </p:cNvPr>
              <p:cNvSpPr txBox="1"/>
              <p:nvPr/>
            </p:nvSpPr>
            <p:spPr>
              <a:xfrm rot="295348">
                <a:off x="4884169" y="2919819"/>
                <a:ext cx="8615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7917D00-6CA1-D78B-51E7-E269794A9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5348">
                <a:off x="4884169" y="2919819"/>
                <a:ext cx="861583" cy="215444"/>
              </a:xfrm>
              <a:prstGeom prst="rect">
                <a:avLst/>
              </a:prstGeom>
              <a:blipFill>
                <a:blip r:embed="rId7"/>
                <a:stretch>
                  <a:fillRect l="-3448" r="-2759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E2C5F91-AF3A-B364-D92C-BB5113ED08CD}"/>
                  </a:ext>
                </a:extLst>
              </p:cNvPr>
              <p:cNvSpPr txBox="1"/>
              <p:nvPr/>
            </p:nvSpPr>
            <p:spPr>
              <a:xfrm rot="20615848">
                <a:off x="4802889" y="3651338"/>
                <a:ext cx="8615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E2C5F91-AF3A-B364-D92C-BB5113ED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848">
                <a:off x="4802889" y="3651338"/>
                <a:ext cx="861583" cy="215444"/>
              </a:xfrm>
              <a:prstGeom prst="rect">
                <a:avLst/>
              </a:prstGeom>
              <a:blipFill>
                <a:blip r:embed="rId8"/>
                <a:stretch>
                  <a:fillRect l="-2721" r="-2721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4E946DEF-D042-9B3E-1B9F-E8581E07C37D}"/>
              </a:ext>
            </a:extLst>
          </p:cNvPr>
          <p:cNvSpPr/>
          <p:nvPr/>
        </p:nvSpPr>
        <p:spPr>
          <a:xfrm rot="1739202">
            <a:off x="1901054" y="3010113"/>
            <a:ext cx="654597" cy="597415"/>
          </a:xfrm>
          <a:prstGeom prst="arc">
            <a:avLst>
              <a:gd name="adj1" fmla="val 15515712"/>
              <a:gd name="adj2" fmla="val 330259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410D5-C5A5-8F40-DDAB-AC74A2E192A4}"/>
                  </a:ext>
                </a:extLst>
              </p:cNvPr>
              <p:cNvSpPr txBox="1"/>
              <p:nvPr/>
            </p:nvSpPr>
            <p:spPr>
              <a:xfrm>
                <a:off x="353138" y="3081143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410D5-C5A5-8F40-DDAB-AC74A2E19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8" y="3081143"/>
                <a:ext cx="45720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Examples : How do we create a picture like this?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6440C-D1B0-3FF3-40C1-7F582A9B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1036286"/>
            <a:ext cx="6782978" cy="38083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D50FA-3B34-724A-3A10-712F3528E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3725-5871-AD99-D71D-4EF80A67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2A612-A6BA-3522-38FC-502FB415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Complex Rotation as Reflections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0697-0B79-C6A6-652B-314CB7236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46226" cy="3614834"/>
          </a:xfrm>
        </p:spPr>
        <p:txBody>
          <a:bodyPr>
            <a:normAutofit/>
          </a:bodyPr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Rotations in 2D - Euler formula: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6F1B7-5919-6F19-6537-DC1A5B5797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10" name="Google Shape;112;p6">
            <a:extLst>
              <a:ext uri="{FF2B5EF4-FFF2-40B4-BE49-F238E27FC236}">
                <a16:creationId xmlns:a16="http://schemas.microsoft.com/office/drawing/2014/main" id="{B674FAD2-28E5-39ED-582F-0418330AB021}"/>
              </a:ext>
            </a:extLst>
          </p:cNvPr>
          <p:cNvCxnSpPr/>
          <p:nvPr/>
        </p:nvCxnSpPr>
        <p:spPr>
          <a:xfrm rot="10800000">
            <a:off x="6114449" y="2163466"/>
            <a:ext cx="0" cy="60221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116;p6">
            <a:extLst>
              <a:ext uri="{FF2B5EF4-FFF2-40B4-BE49-F238E27FC236}">
                <a16:creationId xmlns:a16="http://schemas.microsoft.com/office/drawing/2014/main" id="{D41DCAE2-2710-534A-7301-A13376C1A585}"/>
              </a:ext>
            </a:extLst>
          </p:cNvPr>
          <p:cNvCxnSpPr/>
          <p:nvPr/>
        </p:nvCxnSpPr>
        <p:spPr>
          <a:xfrm>
            <a:off x="6146559" y="2728621"/>
            <a:ext cx="553900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E957A7-F481-8CB9-F7F2-0661181EE84B}"/>
                  </a:ext>
                </a:extLst>
              </p:cNvPr>
              <p:cNvSpPr txBox="1"/>
              <p:nvPr/>
            </p:nvSpPr>
            <p:spPr>
              <a:xfrm>
                <a:off x="5930283" y="2113199"/>
                <a:ext cx="77592" cy="15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E957A7-F481-8CB9-F7F2-0661181EE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83" y="2113199"/>
                <a:ext cx="77592" cy="157379"/>
              </a:xfrm>
              <a:prstGeom prst="rect">
                <a:avLst/>
              </a:prstGeom>
              <a:blipFill>
                <a:blip r:embed="rId3"/>
                <a:stretch>
                  <a:fillRect l="-76923" r="-53846" b="-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4C5278-BF47-4F21-3F71-85026266ECD2}"/>
                  </a:ext>
                </a:extLst>
              </p:cNvPr>
              <p:cNvSpPr txBox="1"/>
              <p:nvPr/>
            </p:nvSpPr>
            <p:spPr>
              <a:xfrm>
                <a:off x="7658124" y="1173129"/>
                <a:ext cx="878813" cy="15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/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4C5278-BF47-4F21-3F71-85026266E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24" y="1173129"/>
                <a:ext cx="878813" cy="157379"/>
              </a:xfrm>
              <a:prstGeom prst="rect">
                <a:avLst/>
              </a:prstGeom>
              <a:blipFill>
                <a:blip r:embed="rId4"/>
                <a:stretch>
                  <a:fillRect l="-6944" r="-305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oogle Shape;109;p6">
            <a:extLst>
              <a:ext uri="{FF2B5EF4-FFF2-40B4-BE49-F238E27FC236}">
                <a16:creationId xmlns:a16="http://schemas.microsoft.com/office/drawing/2014/main" id="{C4094B05-A948-0A62-3F7B-B29F2044BEB4}"/>
              </a:ext>
            </a:extLst>
          </p:cNvPr>
          <p:cNvCxnSpPr>
            <a:cxnSpLocks/>
          </p:cNvCxnSpPr>
          <p:nvPr/>
        </p:nvCxnSpPr>
        <p:spPr>
          <a:xfrm flipV="1">
            <a:off x="6143738" y="2377440"/>
            <a:ext cx="1988326" cy="35178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F80A47-5D44-CE12-612F-F40883BCB974}"/>
                  </a:ext>
                </a:extLst>
              </p:cNvPr>
              <p:cNvSpPr txBox="1"/>
              <p:nvPr/>
            </p:nvSpPr>
            <p:spPr>
              <a:xfrm>
                <a:off x="6864801" y="741639"/>
                <a:ext cx="943510" cy="162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/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F80A47-5D44-CE12-612F-F40883B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801" y="741639"/>
                <a:ext cx="943510" cy="162437"/>
              </a:xfrm>
              <a:prstGeom prst="rect">
                <a:avLst/>
              </a:prstGeom>
              <a:blipFill>
                <a:blip r:embed="rId5"/>
                <a:stretch>
                  <a:fillRect l="-6452" r="-432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B7CB76-E7A9-84BB-E81F-CE11A025712C}"/>
                  </a:ext>
                </a:extLst>
              </p:cNvPr>
              <p:cNvSpPr txBox="1"/>
              <p:nvPr/>
            </p:nvSpPr>
            <p:spPr>
              <a:xfrm>
                <a:off x="6552877" y="1928452"/>
                <a:ext cx="160173" cy="255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B7CB76-E7A9-84BB-E81F-CE11A0257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7" y="1928452"/>
                <a:ext cx="160173" cy="255401"/>
              </a:xfrm>
              <a:prstGeom prst="rect">
                <a:avLst/>
              </a:prstGeom>
              <a:blipFill>
                <a:blip r:embed="rId6"/>
                <a:stretch>
                  <a:fillRect l="-26923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1C3C441A-C840-324E-7044-53E2A8FA9552}"/>
              </a:ext>
            </a:extLst>
          </p:cNvPr>
          <p:cNvSpPr/>
          <p:nvPr/>
        </p:nvSpPr>
        <p:spPr>
          <a:xfrm>
            <a:off x="6392684" y="1851518"/>
            <a:ext cx="410339" cy="494636"/>
          </a:xfrm>
          <a:prstGeom prst="arc">
            <a:avLst>
              <a:gd name="adj1" fmla="val 14730523"/>
              <a:gd name="adj2" fmla="val 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816CE9-E831-4E89-385C-BA97855C870A}"/>
                  </a:ext>
                </a:extLst>
              </p:cNvPr>
              <p:cNvSpPr txBox="1"/>
              <p:nvPr/>
            </p:nvSpPr>
            <p:spPr>
              <a:xfrm>
                <a:off x="850225" y="1678448"/>
                <a:ext cx="6662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816CE9-E831-4E89-385C-BA97855C8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25" y="1678448"/>
                <a:ext cx="666273" cy="215444"/>
              </a:xfrm>
              <a:prstGeom prst="rect">
                <a:avLst/>
              </a:prstGeom>
              <a:blipFill>
                <a:blip r:embed="rId7"/>
                <a:stretch>
                  <a:fillRect l="-5455" r="-4545" b="-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4B937E-D668-7204-D2F3-AEE06D219FDE}"/>
                  </a:ext>
                </a:extLst>
              </p:cNvPr>
              <p:cNvSpPr txBox="1"/>
              <p:nvPr/>
            </p:nvSpPr>
            <p:spPr>
              <a:xfrm>
                <a:off x="861256" y="1978727"/>
                <a:ext cx="5071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4B937E-D668-7204-D2F3-AEE06D219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56" y="1978727"/>
                <a:ext cx="507127" cy="215444"/>
              </a:xfrm>
              <a:prstGeom prst="rect">
                <a:avLst/>
              </a:prstGeom>
              <a:blipFill>
                <a:blip r:embed="rId8"/>
                <a:stretch>
                  <a:fillRect l="-7229" r="-7229"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AC4696-B8BA-817B-3E34-FB893E6B280D}"/>
                  </a:ext>
                </a:extLst>
              </p:cNvPr>
              <p:cNvSpPr txBox="1"/>
              <p:nvPr/>
            </p:nvSpPr>
            <p:spPr>
              <a:xfrm>
                <a:off x="894613" y="2894690"/>
                <a:ext cx="20683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AC4696-B8BA-817B-3E34-FB893E6B2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13" y="2894690"/>
                <a:ext cx="2068387" cy="215444"/>
              </a:xfrm>
              <a:prstGeom prst="rect">
                <a:avLst/>
              </a:prstGeom>
              <a:blipFill>
                <a:blip r:embed="rId9"/>
                <a:stretch>
                  <a:fillRect l="-1180" r="-2360" b="-3428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182529-CA3D-4C70-A33C-B693736D826A}"/>
                  </a:ext>
                </a:extLst>
              </p:cNvPr>
              <p:cNvSpPr txBox="1"/>
              <p:nvPr/>
            </p:nvSpPr>
            <p:spPr>
              <a:xfrm>
                <a:off x="894613" y="3331980"/>
                <a:ext cx="9850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182529-CA3D-4C70-A33C-B693736D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13" y="3331980"/>
                <a:ext cx="985078" cy="215444"/>
              </a:xfrm>
              <a:prstGeom prst="rect">
                <a:avLst/>
              </a:prstGeom>
              <a:blipFill>
                <a:blip r:embed="rId10"/>
                <a:stretch>
                  <a:fillRect l="-1863" r="-3106"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8095A3-96C2-E972-AB54-5EE185E22247}"/>
                  </a:ext>
                </a:extLst>
              </p:cNvPr>
              <p:cNvSpPr txBox="1"/>
              <p:nvPr/>
            </p:nvSpPr>
            <p:spPr>
              <a:xfrm>
                <a:off x="893742" y="3841962"/>
                <a:ext cx="47158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8095A3-96C2-E972-AB54-5EE185E2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42" y="3841962"/>
                <a:ext cx="4715843" cy="215444"/>
              </a:xfrm>
              <a:prstGeom prst="rect">
                <a:avLst/>
              </a:prstGeom>
              <a:blipFill>
                <a:blip r:embed="rId11"/>
                <a:stretch>
                  <a:fillRect l="-1035" r="-1035" b="-3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5B9059-5CF3-4066-79F8-003CD42BB6E0}"/>
                  </a:ext>
                </a:extLst>
              </p:cNvPr>
              <p:cNvSpPr txBox="1"/>
              <p:nvPr/>
            </p:nvSpPr>
            <p:spPr>
              <a:xfrm>
                <a:off x="893742" y="4279252"/>
                <a:ext cx="6598088" cy="343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5B9059-5CF3-4066-79F8-003CD42BB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42" y="4279252"/>
                <a:ext cx="6598088" cy="343684"/>
              </a:xfrm>
              <a:prstGeom prst="rect">
                <a:avLst/>
              </a:prstGeom>
              <a:blipFill>
                <a:blip r:embed="rId12"/>
                <a:stretch>
                  <a:fillRect l="-739" b="-160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0F2D7A3-352A-8532-5542-EB7A2C6133EC}"/>
              </a:ext>
            </a:extLst>
          </p:cNvPr>
          <p:cNvGrpSpPr/>
          <p:nvPr/>
        </p:nvGrpSpPr>
        <p:grpSpPr>
          <a:xfrm>
            <a:off x="6130504" y="1561250"/>
            <a:ext cx="1657118" cy="1185901"/>
            <a:chOff x="6130504" y="1561250"/>
            <a:chExt cx="1657118" cy="1185901"/>
          </a:xfrm>
        </p:grpSpPr>
        <p:cxnSp>
          <p:nvCxnSpPr>
            <p:cNvPr id="9" name="Google Shape;109;p6">
              <a:extLst>
                <a:ext uri="{FF2B5EF4-FFF2-40B4-BE49-F238E27FC236}">
                  <a16:creationId xmlns:a16="http://schemas.microsoft.com/office/drawing/2014/main" id="{9678F6B6-C879-36D5-4718-AD5D83EAC60A}"/>
                </a:ext>
              </a:extLst>
            </p:cNvPr>
            <p:cNvCxnSpPr/>
            <p:nvPr/>
          </p:nvCxnSpPr>
          <p:spPr>
            <a:xfrm rot="10800000" flipH="1">
              <a:off x="6130504" y="1561250"/>
              <a:ext cx="1461011" cy="11859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69D3397-F560-54F5-161D-DE613460D8D9}"/>
                </a:ext>
              </a:extLst>
            </p:cNvPr>
            <p:cNvSpPr/>
            <p:nvPr/>
          </p:nvSpPr>
          <p:spPr>
            <a:xfrm rot="8396595">
              <a:off x="7297219" y="1680901"/>
              <a:ext cx="490403" cy="45382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Google Shape;109;p6">
            <a:extLst>
              <a:ext uri="{FF2B5EF4-FFF2-40B4-BE49-F238E27FC236}">
                <a16:creationId xmlns:a16="http://schemas.microsoft.com/office/drawing/2014/main" id="{E8DBBD13-76A7-C05F-13E6-3FB6E35C201F}"/>
              </a:ext>
            </a:extLst>
          </p:cNvPr>
          <p:cNvCxnSpPr>
            <a:cxnSpLocks/>
          </p:cNvCxnSpPr>
          <p:nvPr/>
        </p:nvCxnSpPr>
        <p:spPr>
          <a:xfrm>
            <a:off x="6131560" y="2722880"/>
            <a:ext cx="2073656" cy="7518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3E41B7-6232-B1C5-41E6-7F6D453B871C}"/>
              </a:ext>
            </a:extLst>
          </p:cNvPr>
          <p:cNvGrpSpPr/>
          <p:nvPr/>
        </p:nvGrpSpPr>
        <p:grpSpPr>
          <a:xfrm rot="19744453">
            <a:off x="5724105" y="1210729"/>
            <a:ext cx="1657118" cy="1185901"/>
            <a:chOff x="6130504" y="1561250"/>
            <a:chExt cx="1657118" cy="1185901"/>
          </a:xfrm>
        </p:grpSpPr>
        <p:cxnSp>
          <p:nvCxnSpPr>
            <p:cNvPr id="36" name="Google Shape;109;p6">
              <a:extLst>
                <a:ext uri="{FF2B5EF4-FFF2-40B4-BE49-F238E27FC236}">
                  <a16:creationId xmlns:a16="http://schemas.microsoft.com/office/drawing/2014/main" id="{FDC10A59-0BC6-EF0B-3C50-F1C79E315035}"/>
                </a:ext>
              </a:extLst>
            </p:cNvPr>
            <p:cNvCxnSpPr/>
            <p:nvPr/>
          </p:nvCxnSpPr>
          <p:spPr>
            <a:xfrm rot="10800000" flipH="1">
              <a:off x="6130504" y="1561250"/>
              <a:ext cx="1461011" cy="11859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0F92A4CF-CABF-255D-4A33-693D12955D86}"/>
                </a:ext>
              </a:extLst>
            </p:cNvPr>
            <p:cNvSpPr/>
            <p:nvPr/>
          </p:nvSpPr>
          <p:spPr>
            <a:xfrm rot="8396595">
              <a:off x="7297219" y="1680901"/>
              <a:ext cx="490403" cy="45382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787ECF-6D56-FB1F-B030-B641348ABF2D}"/>
              </a:ext>
            </a:extLst>
          </p:cNvPr>
          <p:cNvGrpSpPr/>
          <p:nvPr/>
        </p:nvGrpSpPr>
        <p:grpSpPr>
          <a:xfrm rot="242913" flipV="1">
            <a:off x="6101041" y="2803818"/>
            <a:ext cx="1657118" cy="1185901"/>
            <a:chOff x="6130504" y="1561250"/>
            <a:chExt cx="1657118" cy="1185901"/>
          </a:xfrm>
        </p:grpSpPr>
        <p:cxnSp>
          <p:nvCxnSpPr>
            <p:cNvPr id="43" name="Google Shape;109;p6">
              <a:extLst>
                <a:ext uri="{FF2B5EF4-FFF2-40B4-BE49-F238E27FC236}">
                  <a16:creationId xmlns:a16="http://schemas.microsoft.com/office/drawing/2014/main" id="{AEB47DB2-B714-7B33-9BF5-9E10DADA45D0}"/>
                </a:ext>
              </a:extLst>
            </p:cNvPr>
            <p:cNvCxnSpPr/>
            <p:nvPr/>
          </p:nvCxnSpPr>
          <p:spPr>
            <a:xfrm rot="10800000" flipH="1">
              <a:off x="6130504" y="1561250"/>
              <a:ext cx="1461011" cy="11859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7C3F4B4A-1A03-286A-6FA1-39AA7EBF5465}"/>
                </a:ext>
              </a:extLst>
            </p:cNvPr>
            <p:cNvSpPr/>
            <p:nvPr/>
          </p:nvSpPr>
          <p:spPr>
            <a:xfrm rot="8396595">
              <a:off x="7297219" y="1680901"/>
              <a:ext cx="490403" cy="453821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Google Shape;122;p6">
            <a:extLst>
              <a:ext uri="{FF2B5EF4-FFF2-40B4-BE49-F238E27FC236}">
                <a16:creationId xmlns:a16="http://schemas.microsoft.com/office/drawing/2014/main" id="{C96E5D2F-3537-B088-CA74-675AB0F997C7}"/>
              </a:ext>
            </a:extLst>
          </p:cNvPr>
          <p:cNvCxnSpPr>
            <a:cxnSpLocks/>
            <a:stCxn id="6" idx="0"/>
            <a:endCxn id="44" idx="0"/>
          </p:cNvCxnSpPr>
          <p:nvPr/>
        </p:nvCxnSpPr>
        <p:spPr>
          <a:xfrm flipH="1">
            <a:off x="7652031" y="2081491"/>
            <a:ext cx="36416" cy="143930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" name="Google Shape;122;p6">
            <a:extLst>
              <a:ext uri="{FF2B5EF4-FFF2-40B4-BE49-F238E27FC236}">
                <a16:creationId xmlns:a16="http://schemas.microsoft.com/office/drawing/2014/main" id="{264C1B65-E42B-7A34-DD3C-B2E2DDE0D1DE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139807" y="1356067"/>
            <a:ext cx="512224" cy="216472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triangl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5D1D248-FC0A-A7E6-6869-CA1916EB159B}"/>
                  </a:ext>
                </a:extLst>
              </p:cNvPr>
              <p:cNvSpPr txBox="1"/>
              <p:nvPr/>
            </p:nvSpPr>
            <p:spPr>
              <a:xfrm>
                <a:off x="8231405" y="2802929"/>
                <a:ext cx="103739" cy="15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5D1D248-FC0A-A7E6-6869-CA1916EB1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405" y="2802929"/>
                <a:ext cx="103739" cy="157379"/>
              </a:xfrm>
              <a:prstGeom prst="rect">
                <a:avLst/>
              </a:prstGeom>
              <a:blipFill>
                <a:blip r:embed="rId2"/>
                <a:stretch>
                  <a:fillRect l="-58824" r="-5294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980ECD9-7300-BDAC-8372-C56F42BD9F75}"/>
                  </a:ext>
                </a:extLst>
              </p:cNvPr>
              <p:cNvSpPr txBox="1"/>
              <p:nvPr/>
            </p:nvSpPr>
            <p:spPr>
              <a:xfrm>
                <a:off x="8163284" y="2282106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980ECD9-7300-BDAC-8372-C56F42BD9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284" y="2282106"/>
                <a:ext cx="149079" cy="215444"/>
              </a:xfrm>
              <a:prstGeom prst="rect">
                <a:avLst/>
              </a:prstGeom>
              <a:blipFill>
                <a:blip r:embed="rId13"/>
                <a:stretch>
                  <a:fillRect l="-24000" r="-20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 59">
            <a:extLst>
              <a:ext uri="{FF2B5EF4-FFF2-40B4-BE49-F238E27FC236}">
                <a16:creationId xmlns:a16="http://schemas.microsoft.com/office/drawing/2014/main" id="{4B9974C8-C6C9-ECCD-C171-342A2C949A73}"/>
              </a:ext>
            </a:extLst>
          </p:cNvPr>
          <p:cNvSpPr/>
          <p:nvPr/>
        </p:nvSpPr>
        <p:spPr>
          <a:xfrm rot="1739202">
            <a:off x="7617980" y="2430639"/>
            <a:ext cx="410339" cy="494636"/>
          </a:xfrm>
          <a:prstGeom prst="arc">
            <a:avLst>
              <a:gd name="adj1" fmla="val 16181206"/>
              <a:gd name="adj2" fmla="val 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E966239-468A-09E3-8DEB-5C45912A4A71}"/>
                  </a:ext>
                </a:extLst>
              </p:cNvPr>
              <p:cNvSpPr txBox="1"/>
              <p:nvPr/>
            </p:nvSpPr>
            <p:spPr>
              <a:xfrm>
                <a:off x="8143933" y="2507572"/>
                <a:ext cx="3434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E966239-468A-09E3-8DEB-5C45912A4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933" y="2507572"/>
                <a:ext cx="343492" cy="215444"/>
              </a:xfrm>
              <a:prstGeom prst="rect">
                <a:avLst/>
              </a:prstGeom>
              <a:blipFill>
                <a:blip r:embed="rId14"/>
                <a:stretch>
                  <a:fillRect l="-12500" r="-1071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DD30111-ECDB-F937-46AC-5F99D8454D96}"/>
                  </a:ext>
                </a:extLst>
              </p:cNvPr>
              <p:cNvSpPr txBox="1"/>
              <p:nvPr/>
            </p:nvSpPr>
            <p:spPr>
              <a:xfrm>
                <a:off x="7743133" y="3282323"/>
                <a:ext cx="103739" cy="15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DD30111-ECDB-F937-46AC-5F99D8454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133" y="3282323"/>
                <a:ext cx="103739" cy="157379"/>
              </a:xfrm>
              <a:prstGeom prst="rect">
                <a:avLst/>
              </a:prstGeom>
              <a:blipFill>
                <a:blip r:embed="rId2"/>
                <a:stretch>
                  <a:fillRect l="-58824" r="-5294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455F6C-BD94-7244-9539-90335FF8B294}"/>
                  </a:ext>
                </a:extLst>
              </p:cNvPr>
              <p:cNvSpPr txBox="1"/>
              <p:nvPr/>
            </p:nvSpPr>
            <p:spPr>
              <a:xfrm>
                <a:off x="7231129" y="1243419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455F6C-BD94-7244-9539-90335FF8B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129" y="1243419"/>
                <a:ext cx="149079" cy="215444"/>
              </a:xfrm>
              <a:prstGeom prst="rect">
                <a:avLst/>
              </a:prstGeom>
              <a:blipFill>
                <a:blip r:embed="rId13"/>
                <a:stretch>
                  <a:fillRect l="-24000" r="-2000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072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F91DF-E02F-5233-5722-F661CAC6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31469A69-7D78-92E6-2087-1D77BFCEE80B}"/>
              </a:ext>
            </a:extLst>
          </p:cNvPr>
          <p:cNvSpPr/>
          <p:nvPr/>
        </p:nvSpPr>
        <p:spPr>
          <a:xfrm>
            <a:off x="5019040" y="2011680"/>
            <a:ext cx="3302000" cy="1137920"/>
          </a:xfrm>
          <a:prstGeom prst="parallelogram">
            <a:avLst>
              <a:gd name="adj" fmla="val 76786"/>
            </a:avLst>
          </a:prstGeom>
          <a:solidFill>
            <a:srgbClr val="4285F4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66441-8D63-C355-1F65-A2A3CC4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28222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Reflection of quaternions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7860-3EAF-21C3-3921-A97B31250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062940" cy="3416400"/>
          </a:xfrm>
        </p:spPr>
        <p:txBody>
          <a:bodyPr/>
          <a:lstStyle/>
          <a:p>
            <a:r>
              <a:rPr lang="en-US" dirty="0"/>
              <a:t>The normalized representation: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Reflection around plane given by normal </a:t>
            </a:r>
            <a:r>
              <a:rPr lang="en-US" i="1" dirty="0"/>
              <a:t>k:</a:t>
            </a:r>
            <a:r>
              <a:rPr lang="en-DE" dirty="0"/>
              <a:t>  </a:t>
            </a:r>
          </a:p>
          <a:p>
            <a:endParaRPr lang="en-DE" dirty="0"/>
          </a:p>
          <a:p>
            <a:pPr marL="114300" indent="0">
              <a:buNone/>
            </a:pPr>
            <a:endParaRPr lang="en-DE" dirty="0"/>
          </a:p>
          <a:p>
            <a:r>
              <a:rPr lang="en-US" dirty="0"/>
              <a:t>Remember that:</a:t>
            </a:r>
            <a:endParaRPr lang="en-DE" dirty="0"/>
          </a:p>
          <a:p>
            <a:pPr marL="11430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8BCDA-856D-A1D8-E809-9995C9C747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cxnSp>
        <p:nvCxnSpPr>
          <p:cNvPr id="33" name="Google Shape;112;p6">
            <a:extLst>
              <a:ext uri="{FF2B5EF4-FFF2-40B4-BE49-F238E27FC236}">
                <a16:creationId xmlns:a16="http://schemas.microsoft.com/office/drawing/2014/main" id="{F45F135C-CE65-C9F6-E6DD-9A1507412728}"/>
              </a:ext>
            </a:extLst>
          </p:cNvPr>
          <p:cNvCxnSpPr/>
          <p:nvPr/>
        </p:nvCxnSpPr>
        <p:spPr>
          <a:xfrm rot="10800000">
            <a:off x="6658461" y="1547203"/>
            <a:ext cx="0" cy="82440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116;p6">
            <a:extLst>
              <a:ext uri="{FF2B5EF4-FFF2-40B4-BE49-F238E27FC236}">
                <a16:creationId xmlns:a16="http://schemas.microsoft.com/office/drawing/2014/main" id="{B0538618-8D28-A964-B1AF-06D737FF4872}"/>
              </a:ext>
            </a:extLst>
          </p:cNvPr>
          <p:cNvCxnSpPr/>
          <p:nvPr/>
        </p:nvCxnSpPr>
        <p:spPr>
          <a:xfrm>
            <a:off x="6633485" y="2402156"/>
            <a:ext cx="795990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C8E604-0C60-9C4C-83BA-CD449BF6B23E}"/>
                  </a:ext>
                </a:extLst>
              </p:cNvPr>
              <p:cNvSpPr txBox="1"/>
              <p:nvPr/>
            </p:nvSpPr>
            <p:spPr>
              <a:xfrm>
                <a:off x="6581292" y="1326108"/>
                <a:ext cx="1543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C8E604-0C60-9C4C-83BA-CD449BF6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92" y="1326108"/>
                <a:ext cx="154338" cy="215444"/>
              </a:xfrm>
              <a:prstGeom prst="rect">
                <a:avLst/>
              </a:prstGeom>
              <a:blipFill>
                <a:blip r:embed="rId3"/>
                <a:stretch>
                  <a:fillRect l="-28000" r="-20000"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93AA65-CBF0-B925-B23B-54BEC5869BB5}"/>
                  </a:ext>
                </a:extLst>
              </p:cNvPr>
              <p:cNvSpPr txBox="1"/>
              <p:nvPr/>
            </p:nvSpPr>
            <p:spPr>
              <a:xfrm>
                <a:off x="7447044" y="2283839"/>
                <a:ext cx="1168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93AA65-CBF0-B925-B23B-54BEC586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044" y="2283839"/>
                <a:ext cx="116890" cy="215444"/>
              </a:xfrm>
              <a:prstGeom prst="rect">
                <a:avLst/>
              </a:prstGeom>
              <a:blipFill>
                <a:blip r:embed="rId4"/>
                <a:stretch>
                  <a:fillRect l="-52632" r="-42105" b="-3428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Google Shape;116;p6">
            <a:extLst>
              <a:ext uri="{FF2B5EF4-FFF2-40B4-BE49-F238E27FC236}">
                <a16:creationId xmlns:a16="http://schemas.microsoft.com/office/drawing/2014/main" id="{C0D8A314-BB46-1ACA-C073-CAF427B50E43}"/>
              </a:ext>
            </a:extLst>
          </p:cNvPr>
          <p:cNvCxnSpPr>
            <a:cxnSpLocks/>
          </p:cNvCxnSpPr>
          <p:nvPr/>
        </p:nvCxnSpPr>
        <p:spPr>
          <a:xfrm flipH="1">
            <a:off x="6268720" y="2394758"/>
            <a:ext cx="384074" cy="50084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7D9EF0-4C1F-016C-CB3F-708703237E40}"/>
                  </a:ext>
                </a:extLst>
              </p:cNvPr>
              <p:cNvSpPr txBox="1"/>
              <p:nvPr/>
            </p:nvSpPr>
            <p:spPr>
              <a:xfrm>
                <a:off x="6212580" y="2889337"/>
                <a:ext cx="1115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7D9EF0-4C1F-016C-CB3F-708703237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80" y="2889337"/>
                <a:ext cx="111505" cy="215444"/>
              </a:xfrm>
              <a:prstGeom prst="rect">
                <a:avLst/>
              </a:prstGeom>
              <a:blipFill>
                <a:blip r:embed="rId5"/>
                <a:stretch>
                  <a:fillRect l="-33333" r="-33333" b="-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B2DD6B-DE1B-8544-A3C9-EA7C0DEA24B2}"/>
                  </a:ext>
                </a:extLst>
              </p:cNvPr>
              <p:cNvSpPr txBox="1"/>
              <p:nvPr/>
            </p:nvSpPr>
            <p:spPr>
              <a:xfrm>
                <a:off x="7618765" y="977274"/>
                <a:ext cx="1513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B2DD6B-DE1B-8544-A3C9-EA7C0DEA2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65" y="977274"/>
                <a:ext cx="151323" cy="215444"/>
              </a:xfrm>
              <a:prstGeom prst="rect">
                <a:avLst/>
              </a:prstGeom>
              <a:blipFill>
                <a:blip r:embed="rId6"/>
                <a:stretch>
                  <a:fillRect l="-28000" r="-2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A1D25FD-6B48-021C-42BB-1B698BEE3EDE}"/>
              </a:ext>
            </a:extLst>
          </p:cNvPr>
          <p:cNvGrpSpPr/>
          <p:nvPr/>
        </p:nvGrpSpPr>
        <p:grpSpPr>
          <a:xfrm>
            <a:off x="6651054" y="1239520"/>
            <a:ext cx="1111186" cy="1167684"/>
            <a:chOff x="5472494" y="2125980"/>
            <a:chExt cx="979106" cy="982264"/>
          </a:xfrm>
        </p:grpSpPr>
        <p:cxnSp>
          <p:nvCxnSpPr>
            <p:cNvPr id="32" name="Google Shape;109;p6">
              <a:extLst>
                <a:ext uri="{FF2B5EF4-FFF2-40B4-BE49-F238E27FC236}">
                  <a16:creationId xmlns:a16="http://schemas.microsoft.com/office/drawing/2014/main" id="{8A361A4D-3D3D-EB5F-E74A-725E08989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494" y="2245360"/>
              <a:ext cx="979106" cy="862884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38FB3BE-0CFD-4FF5-3C83-FF73E3D464C5}"/>
                </a:ext>
              </a:extLst>
            </p:cNvPr>
            <p:cNvSpPr/>
            <p:nvPr/>
          </p:nvSpPr>
          <p:spPr>
            <a:xfrm rot="19064366">
              <a:off x="6040120" y="2125980"/>
              <a:ext cx="365760" cy="26669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7900CD-E6AB-01F8-F55C-FF45FC7EAC89}"/>
                  </a:ext>
                </a:extLst>
              </p:cNvPr>
              <p:cNvSpPr txBox="1"/>
              <p:nvPr/>
            </p:nvSpPr>
            <p:spPr>
              <a:xfrm>
                <a:off x="640105" y="1671392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7900CD-E6AB-01F8-F55C-FF45FC7EA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05" y="1671392"/>
                <a:ext cx="4572000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39D99-D9FC-31D7-E653-D101CD4CF100}"/>
                  </a:ext>
                </a:extLst>
              </p:cNvPr>
              <p:cNvSpPr txBox="1"/>
              <p:nvPr/>
            </p:nvSpPr>
            <p:spPr>
              <a:xfrm>
                <a:off x="619785" y="2667072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𝑘𝑞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j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39D99-D9FC-31D7-E653-D101CD4CF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5" y="2667072"/>
                <a:ext cx="4572000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FB1E36-94D8-C07E-26C4-DA036629F5FB}"/>
                  </a:ext>
                </a:extLst>
              </p:cNvPr>
              <p:cNvSpPr txBox="1"/>
              <p:nvPr/>
            </p:nvSpPr>
            <p:spPr>
              <a:xfrm>
                <a:off x="613068" y="3562354"/>
                <a:ext cx="41214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𝑘𝑖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FB1E36-94D8-C07E-26C4-DA036629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68" y="3562354"/>
                <a:ext cx="4121492" cy="307777"/>
              </a:xfrm>
              <a:prstGeom prst="rect">
                <a:avLst/>
              </a:prstGeom>
              <a:blipFill>
                <a:blip r:embed="rId9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B15CF9-75BC-00BA-F70D-D1FFD6D10BA1}"/>
                  </a:ext>
                </a:extLst>
              </p:cNvPr>
              <p:cNvSpPr txBox="1"/>
              <p:nvPr/>
            </p:nvSpPr>
            <p:spPr>
              <a:xfrm>
                <a:off x="568984" y="4079312"/>
                <a:ext cx="780285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𝑘𝑞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B15CF9-75BC-00BA-F70D-D1FFD6D10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84" y="4079312"/>
                <a:ext cx="7802855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7F46BD01-2800-8B06-56E0-EE1699B4896A}"/>
              </a:ext>
            </a:extLst>
          </p:cNvPr>
          <p:cNvGrpSpPr/>
          <p:nvPr/>
        </p:nvGrpSpPr>
        <p:grpSpPr>
          <a:xfrm flipV="1">
            <a:off x="6640894" y="2438400"/>
            <a:ext cx="1111186" cy="1167684"/>
            <a:chOff x="5472494" y="2125980"/>
            <a:chExt cx="979106" cy="982264"/>
          </a:xfrm>
        </p:grpSpPr>
        <p:cxnSp>
          <p:nvCxnSpPr>
            <p:cNvPr id="26" name="Google Shape;109;p6">
              <a:extLst>
                <a:ext uri="{FF2B5EF4-FFF2-40B4-BE49-F238E27FC236}">
                  <a16:creationId xmlns:a16="http://schemas.microsoft.com/office/drawing/2014/main" id="{4BE9FACA-D830-4162-489B-EB4A541A0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494" y="2245360"/>
              <a:ext cx="979106" cy="862884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C8DB64F1-3A8D-723E-6269-0239EA84CA23}"/>
                </a:ext>
              </a:extLst>
            </p:cNvPr>
            <p:cNvSpPr/>
            <p:nvPr/>
          </p:nvSpPr>
          <p:spPr>
            <a:xfrm rot="19064366">
              <a:off x="6040120" y="2125980"/>
              <a:ext cx="365760" cy="26669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15EC16-0566-7099-F247-B3FE941F102C}"/>
              </a:ext>
            </a:extLst>
          </p:cNvPr>
          <p:cNvCxnSpPr>
            <a:stCxn id="55" idx="4"/>
            <a:endCxn id="27" idx="4"/>
          </p:cNvCxnSpPr>
          <p:nvPr/>
        </p:nvCxnSpPr>
        <p:spPr>
          <a:xfrm flipH="1">
            <a:off x="7752856" y="1375784"/>
            <a:ext cx="10160" cy="209403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BA4237-04F5-B573-3F56-BA5AE3CD7C07}"/>
                  </a:ext>
                </a:extLst>
              </p:cNvPr>
              <p:cNvSpPr txBox="1"/>
              <p:nvPr/>
            </p:nvSpPr>
            <p:spPr>
              <a:xfrm>
                <a:off x="568984" y="4424752"/>
                <a:ext cx="780285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𝑘𝑘𝑞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𝑖𝑞</m:t>
                        </m:r>
                      </m:e>
                      <m:sub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BA4237-04F5-B573-3F56-BA5AE3CD7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84" y="4424752"/>
                <a:ext cx="7802855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78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0859-A3F7-5747-4891-5C586E48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Rotation in Arbitrary Plain - Reflections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020DA-0C5B-4E38-8D5E-00A161C45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98DDE-8FD0-FA03-C320-F3DA54379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54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591B-3AE1-22EB-937B-A7E07942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 Vector along </a:t>
            </a:r>
            <a:r>
              <a:rPr lang="en-US" u="sng" dirty="0"/>
              <a:t>z-axis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ECDE2-AF9F-56F0-3049-E9CA84DC2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16937-1790-F827-3CD6-C2B2C74C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8337"/>
            <a:ext cx="4146697" cy="2286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FA05-BF1E-A944-8564-7B1808945E2F}"/>
                  </a:ext>
                </a:extLst>
              </p:cNvPr>
              <p:cNvSpPr txBox="1"/>
              <p:nvPr/>
            </p:nvSpPr>
            <p:spPr>
              <a:xfrm>
                <a:off x="425303" y="1204931"/>
                <a:ext cx="4857274" cy="1116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he-IL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he-I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+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+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he-IL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he-IL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+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-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</m:oMath>
                </a14:m>
                <a:endParaRPr lang="he-IL" sz="1600" dirty="0"/>
              </a:p>
              <a:p>
                <a:endParaRPr lang="he-IL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1FA05-BF1E-A944-8564-7B1808945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3" y="1204931"/>
                <a:ext cx="4857274" cy="1116075"/>
              </a:xfrm>
              <a:prstGeom prst="rect">
                <a:avLst/>
              </a:prstGeom>
              <a:blipFill>
                <a:blip r:embed="rId3"/>
                <a:stretch>
                  <a:fillRect t="-16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462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9148-8024-C4CC-293B-74F6E250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003E8-144A-B1D0-004E-41CF5145A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BD47-9AB8-C862-9B35-BBFF442CD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91406-2713-A4F7-833A-24121730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72" y="50459"/>
            <a:ext cx="7542028" cy="41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89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74B2-DA62-FEDC-8837-19398707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D4054-0D18-267C-F25E-358588772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6E0C7-2511-F083-AA7B-86B10D870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C18EC-53DC-EBA4-64A1-82530BEA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4" y="36565"/>
            <a:ext cx="7861005" cy="43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26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71C3-8EB2-96A8-5D5F-065936BE5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D961-D98D-1720-13E9-88CE6E80C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12D67-C393-3B8C-54E3-64F6265192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9D7B0-A260-9AC9-A851-B3739227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02" y="0"/>
            <a:ext cx="7135754" cy="40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86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43F3-C56B-9315-6411-CA51D73F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1DF4E-2219-523D-3506-A5CF2774D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8DEAD-C2F7-D1FB-A4FA-9A9E606AEC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E6439-5563-186A-9720-418F1E51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8"/>
            <a:ext cx="9144000" cy="50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B9A4-68A9-753B-58DF-81652C25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EBFC0-E701-269C-B2C4-D203DD25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BD3A3-E0DA-88FB-5461-C67A20752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DC108-6557-9546-81DD-FF3723A0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" y="0"/>
            <a:ext cx="90126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FA29-ED3F-4B21-1915-0D7F2001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98776-05CC-143C-6CF3-593B36B42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419CB-5C06-D886-FECC-D4CA7EBB2A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19582-F273-371E-1951-C2FE93486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56"/>
            <a:ext cx="9144000" cy="50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F1CC41E1-6616-4CB8-DB38-7E97569FE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>
            <a:extLst>
              <a:ext uri="{FF2B5EF4-FFF2-40B4-BE49-F238E27FC236}">
                <a16:creationId xmlns:a16="http://schemas.microsoft.com/office/drawing/2014/main" id="{956E40A5-7636-A168-09C5-01F22FF5F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Examples : Ray Tracing – Camera Motion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527C0-7CE3-2890-D5D4-66092A27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4" y="1024936"/>
            <a:ext cx="6990080" cy="39433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9A900-CA55-6325-0209-24D16A901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88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E21C-9610-DACB-9668-60DC36B6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Euler Connection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2536B-6B08-15EE-2BD1-FC009823C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7390-52A3-575D-CA43-51CF72C16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EE1F-F148-D468-CE57-77FDD74F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5" y="1037145"/>
            <a:ext cx="7328747" cy="41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4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53922-AB9D-80CE-27F1-634536CD75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8D128-F108-1F3C-79BE-AAE4071F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52" y="1257081"/>
            <a:ext cx="6922347" cy="3872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B2819F-F7D7-7DB2-1EF3-E71F1683A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45920"/>
            <a:ext cx="6239635" cy="34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7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C763-440E-DC68-0E33-67EF25B7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4C0E4-5E28-DC32-CDA5-C74AE5208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BBA59-98AC-2D08-37E2-CD77D7935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CB420-9E7A-DA88-8EDA-7D25DA83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42"/>
            <a:ext cx="9144000" cy="50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9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D4B6-20E7-943E-CA1F-634A868D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C819-2E71-24B0-E8CC-F8597F16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Quaternions : Algebra of 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B977-79EE-6017-AE8C-066AE8E1AA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B0184B-58F7-B05A-7CA1-91FD1D28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53865"/>
              </p:ext>
            </p:extLst>
          </p:nvPr>
        </p:nvGraphicFramePr>
        <p:xfrm>
          <a:off x="1425787" y="1774190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94111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9112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9578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21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2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Scalar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8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Vector &amp;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Defined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212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663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A84C-B840-400A-8DB4-CA45091F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proof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F24AD9-C526-4ABF-9FD2-6D40D1CD445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Explain both in a sentence.</a:t>
                </a:r>
              </a:p>
              <a:p>
                <a:r>
                  <a:rPr lang="en-US" dirty="0"/>
                  <a:t>Explain they are essentially the same.</a:t>
                </a:r>
                <a:endParaRPr lang="en-IL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F24AD9-C526-4ABF-9FD2-6D40D1CD4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784F-74E6-49A2-8B56-A131BEE1C9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01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7266-4FA0-4EA7-AE18-132AA653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using Quaternions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26F75-36F6-44D9-958A-C755625F6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  <a:p>
            <a:r>
              <a:rPr lang="en-US" dirty="0"/>
              <a:t>Stable solutions</a:t>
            </a:r>
          </a:p>
          <a:p>
            <a:r>
              <a:rPr lang="en-US" dirty="0"/>
              <a:t>Easy</a:t>
            </a:r>
          </a:p>
          <a:p>
            <a:r>
              <a:rPr lang="en-US" dirty="0"/>
              <a:t>No gimbal lock</a:t>
            </a:r>
          </a:p>
          <a:p>
            <a:r>
              <a:rPr lang="en-US" dirty="0"/>
              <a:t>Interpolation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44D82-C226-43BF-8FBB-16E7CD7E7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5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can the rotational symmetry of a ...">
            <a:extLst>
              <a:ext uri="{FF2B5EF4-FFF2-40B4-BE49-F238E27FC236}">
                <a16:creationId xmlns:a16="http://schemas.microsoft.com/office/drawing/2014/main" id="{C6ACC201-B70A-2BE9-1F57-CE7BCD386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70" y="2438718"/>
            <a:ext cx="33909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7A431-EA8A-9B60-35D0-AD770235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rotations are important? Symmetries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97A4C-74E5-C4E5-24A1-7901BDF2B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845260" cy="3416400"/>
          </a:xfrm>
        </p:spPr>
        <p:txBody>
          <a:bodyPr/>
          <a:lstStyle/>
          <a:p>
            <a:r>
              <a:rPr lang="en-US" dirty="0"/>
              <a:t>y = F(x)  - any physical law or function…..</a:t>
            </a:r>
          </a:p>
          <a:p>
            <a:r>
              <a:rPr lang="en-US" dirty="0"/>
              <a:t>|y| = |x|  - no energy loss/expansion/contraction</a:t>
            </a:r>
          </a:p>
          <a:p>
            <a:r>
              <a:rPr lang="en-US" dirty="0"/>
              <a:t>F - rotations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30A9F-F2AE-795C-120F-4ABA10E22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GraphicMaths - Rotational symmetry">
            <a:extLst>
              <a:ext uri="{FF2B5EF4-FFF2-40B4-BE49-F238E27FC236}">
                <a16:creationId xmlns:a16="http://schemas.microsoft.com/office/drawing/2014/main" id="{B078BA87-2148-87C6-DFC9-558C2E0FB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65" y="110331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DCB9184-1951-42F6-D5E3-A8ABAD228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615" y="3740149"/>
            <a:ext cx="1200785" cy="120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ysics Symmetry Explained: Noether’s Theorem, Gauge Invariance,  Conservation Laws">
            <a:extLst>
              <a:ext uri="{FF2B5EF4-FFF2-40B4-BE49-F238E27FC236}">
                <a16:creationId xmlns:a16="http://schemas.microsoft.com/office/drawing/2014/main" id="{6D35A1C9-B6DF-8011-2104-092D986B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" y="2429925"/>
            <a:ext cx="4476115" cy="25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3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A197-3D36-6CB4-C618-59C3BD9B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6E20-7CFE-558A-F1AA-20C0FFE6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in 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6A662-3ED1-4FFC-55E0-5E6175676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9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B02E257-BBDF-E6AC-13F4-6D035445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Google Shape;105;p6">
                <a:extLst>
                  <a:ext uri="{FF2B5EF4-FFF2-40B4-BE49-F238E27FC236}">
                    <a16:creationId xmlns:a16="http://schemas.microsoft.com/office/drawing/2014/main" id="{A1F51841-B724-E459-EE01-E590BA2653C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>
                  <a:buSzPct val="111111"/>
                </a:pPr>
                <a:r>
                  <a:rPr lang="en-US" dirty="0"/>
                  <a:t>Rotation in 2D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05" name="Google Shape;105;p6">
                <a:extLst>
                  <a:ext uri="{FF2B5EF4-FFF2-40B4-BE49-F238E27FC236}">
                    <a16:creationId xmlns:a16="http://schemas.microsoft.com/office/drawing/2014/main" id="{A1F51841-B724-E459-EE01-E590BA2653C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44" b="-159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1FEFAF-0815-CE29-B554-D44915DCA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923" y="1020932"/>
            <a:ext cx="3745527" cy="3870663"/>
          </a:xfrm>
        </p:spPr>
        <p:txBody>
          <a:bodyPr/>
          <a:lstStyle/>
          <a:p>
            <a:r>
              <a:rPr lang="en-US" dirty="0"/>
              <a:t>Orthonormal basis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Rotation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Rotation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77FE2-73BB-9D9B-6B3A-8CA96110B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34EC37-1D72-39C2-7C41-B47EA929384D}"/>
                  </a:ext>
                </a:extLst>
              </p:cNvPr>
              <p:cNvSpPr txBox="1"/>
              <p:nvPr/>
            </p:nvSpPr>
            <p:spPr>
              <a:xfrm>
                <a:off x="701458" y="2014238"/>
                <a:ext cx="173618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34EC37-1D72-39C2-7C41-B47EA9293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58" y="2014238"/>
                <a:ext cx="1736181" cy="232756"/>
              </a:xfrm>
              <a:prstGeom prst="rect">
                <a:avLst/>
              </a:prstGeom>
              <a:blipFill>
                <a:blip r:embed="rId4"/>
                <a:stretch>
                  <a:fillRect l="-1404" b="-2307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32AC2E-0198-B3D9-3829-6A1EF910C87D}"/>
                  </a:ext>
                </a:extLst>
              </p:cNvPr>
              <p:cNvSpPr txBox="1"/>
              <p:nvPr/>
            </p:nvSpPr>
            <p:spPr>
              <a:xfrm>
                <a:off x="708180" y="1589670"/>
                <a:ext cx="1619865" cy="2270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32AC2E-0198-B3D9-3829-6A1EF910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80" y="1589670"/>
                <a:ext cx="1619865" cy="227050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8A58E5-B432-7BBF-7D80-392EC61153B4}"/>
                  </a:ext>
                </a:extLst>
              </p:cNvPr>
              <p:cNvSpPr txBox="1"/>
              <p:nvPr/>
            </p:nvSpPr>
            <p:spPr>
              <a:xfrm>
                <a:off x="706373" y="3243104"/>
                <a:ext cx="2847895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8A58E5-B432-7BBF-7D80-392EC6115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73" y="3243104"/>
                <a:ext cx="2847895" cy="416204"/>
              </a:xfrm>
              <a:prstGeom prst="rect">
                <a:avLst/>
              </a:prstGeom>
              <a:blipFill>
                <a:blip r:embed="rId6"/>
                <a:stretch>
                  <a:fillRect l="-857" r="-1499" b="-73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F62011-EC4E-9305-D165-534B43E91391}"/>
                  </a:ext>
                </a:extLst>
              </p:cNvPr>
              <p:cNvSpPr txBox="1"/>
              <p:nvPr/>
            </p:nvSpPr>
            <p:spPr>
              <a:xfrm>
                <a:off x="848416" y="4441590"/>
                <a:ext cx="3482492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F62011-EC4E-9305-D165-534B43E91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16" y="4441590"/>
                <a:ext cx="3482492" cy="416204"/>
              </a:xfrm>
              <a:prstGeom prst="rect">
                <a:avLst/>
              </a:prstGeom>
              <a:blipFill>
                <a:blip r:embed="rId7"/>
                <a:stretch>
                  <a:fillRect l="-1051" b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40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B02E257-BBDF-E6AC-13F4-6D035445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>
            <a:extLst>
              <a:ext uri="{FF2B5EF4-FFF2-40B4-BE49-F238E27FC236}">
                <a16:creationId xmlns:a16="http://schemas.microsoft.com/office/drawing/2014/main" id="{A1F51841-B724-E459-EE01-E590BA265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buSzPct val="111111"/>
            </a:pPr>
            <a:r>
              <a:rPr lang="en-US" dirty="0"/>
              <a:t>Rotation in 2D</a:t>
            </a:r>
            <a:endParaRPr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1FEFAF-0815-CE29-B554-D44915DCA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923" y="1020932"/>
            <a:ext cx="3745527" cy="3870663"/>
          </a:xfrm>
        </p:spPr>
        <p:txBody>
          <a:bodyPr/>
          <a:lstStyle/>
          <a:p>
            <a:r>
              <a:rPr lang="en-US" dirty="0"/>
              <a:t>Basis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Rotation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Rotation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77FE2-73BB-9D9B-6B3A-8CA96110B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34EC37-1D72-39C2-7C41-B47EA929384D}"/>
                  </a:ext>
                </a:extLst>
              </p:cNvPr>
              <p:cNvSpPr txBox="1"/>
              <p:nvPr/>
            </p:nvSpPr>
            <p:spPr>
              <a:xfrm>
                <a:off x="701458" y="2014238"/>
                <a:ext cx="1619866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34EC37-1D72-39C2-7C41-B47EA9293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58" y="2014238"/>
                <a:ext cx="1619866" cy="232756"/>
              </a:xfrm>
              <a:prstGeom prst="rect">
                <a:avLst/>
              </a:prstGeom>
              <a:blipFill>
                <a:blip r:embed="rId3"/>
                <a:stretch>
                  <a:fillRect l="-1504" b="-2307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32AC2E-0198-B3D9-3829-6A1EF910C87D}"/>
                  </a:ext>
                </a:extLst>
              </p:cNvPr>
              <p:cNvSpPr txBox="1"/>
              <p:nvPr/>
            </p:nvSpPr>
            <p:spPr>
              <a:xfrm>
                <a:off x="708181" y="1589671"/>
                <a:ext cx="1213666" cy="227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32AC2E-0198-B3D9-3829-6A1EF910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81" y="1589671"/>
                <a:ext cx="1213666" cy="227050"/>
              </a:xfrm>
              <a:prstGeom prst="rect">
                <a:avLst/>
              </a:prstGeom>
              <a:blipFill>
                <a:blip r:embed="rId4"/>
                <a:stretch>
                  <a:fillRect l="-100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8A58E5-B432-7BBF-7D80-392EC61153B4}"/>
                  </a:ext>
                </a:extLst>
              </p:cNvPr>
              <p:cNvSpPr txBox="1"/>
              <p:nvPr/>
            </p:nvSpPr>
            <p:spPr>
              <a:xfrm>
                <a:off x="706373" y="3243104"/>
                <a:ext cx="213372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8A58E5-B432-7BBF-7D80-392EC6115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73" y="3243104"/>
                <a:ext cx="2133726" cy="416204"/>
              </a:xfrm>
              <a:prstGeom prst="rect">
                <a:avLst/>
              </a:prstGeom>
              <a:blipFill>
                <a:blip r:embed="rId5"/>
                <a:stretch>
                  <a:fillRect l="-1143" t="-2941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F62011-EC4E-9305-D165-534B43E91391}"/>
                  </a:ext>
                </a:extLst>
              </p:cNvPr>
              <p:cNvSpPr txBox="1"/>
              <p:nvPr/>
            </p:nvSpPr>
            <p:spPr>
              <a:xfrm>
                <a:off x="848416" y="4441590"/>
                <a:ext cx="5334922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F62011-EC4E-9305-D165-534B43E91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16" y="4441590"/>
                <a:ext cx="5334922" cy="416204"/>
              </a:xfrm>
              <a:prstGeom prst="rect">
                <a:avLst/>
              </a:prstGeom>
              <a:blipFill>
                <a:blip r:embed="rId6"/>
                <a:stretch>
                  <a:fillRect l="-114" t="-294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D66EBA1-7CB5-76C2-9FAE-B0E7CEA334ED}"/>
              </a:ext>
            </a:extLst>
          </p:cNvPr>
          <p:cNvGrpSpPr/>
          <p:nvPr/>
        </p:nvGrpSpPr>
        <p:grpSpPr>
          <a:xfrm>
            <a:off x="4492101" y="741639"/>
            <a:ext cx="4527385" cy="3226679"/>
            <a:chOff x="5268722" y="652863"/>
            <a:chExt cx="3067183" cy="1988281"/>
          </a:xfrm>
        </p:grpSpPr>
        <p:cxnSp>
          <p:nvCxnSpPr>
            <p:cNvPr id="109" name="Google Shape;109;p6">
              <a:extLst>
                <a:ext uri="{FF2B5EF4-FFF2-40B4-BE49-F238E27FC236}">
                  <a16:creationId xmlns:a16="http://schemas.microsoft.com/office/drawing/2014/main" id="{49D3F650-006A-56C4-DD27-5A0838C58A29}"/>
                </a:ext>
              </a:extLst>
            </p:cNvPr>
            <p:cNvCxnSpPr/>
            <p:nvPr/>
          </p:nvCxnSpPr>
          <p:spPr>
            <a:xfrm rot="10800000" flipH="1">
              <a:off x="5666154" y="1344247"/>
              <a:ext cx="1422400" cy="1000369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2" name="Google Shape;112;p6">
              <a:extLst>
                <a:ext uri="{FF2B5EF4-FFF2-40B4-BE49-F238E27FC236}">
                  <a16:creationId xmlns:a16="http://schemas.microsoft.com/office/drawing/2014/main" id="{4FBE114D-FDCF-60E2-25DA-2304FCB11C37}"/>
                </a:ext>
              </a:extLst>
            </p:cNvPr>
            <p:cNvCxnSpPr/>
            <p:nvPr/>
          </p:nvCxnSpPr>
          <p:spPr>
            <a:xfrm rot="10800000">
              <a:off x="5650523" y="1852247"/>
              <a:ext cx="0" cy="507999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6" name="Google Shape;116;p6">
              <a:extLst>
                <a:ext uri="{FF2B5EF4-FFF2-40B4-BE49-F238E27FC236}">
                  <a16:creationId xmlns:a16="http://schemas.microsoft.com/office/drawing/2014/main" id="{ABE9D1B6-2229-EFA4-C565-98375135FC10}"/>
                </a:ext>
              </a:extLst>
            </p:cNvPr>
            <p:cNvCxnSpPr/>
            <p:nvPr/>
          </p:nvCxnSpPr>
          <p:spPr>
            <a:xfrm>
              <a:off x="5681784" y="2328985"/>
              <a:ext cx="539262" cy="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2" name="Google Shape;122;p6">
              <a:extLst>
                <a:ext uri="{FF2B5EF4-FFF2-40B4-BE49-F238E27FC236}">
                  <a16:creationId xmlns:a16="http://schemas.microsoft.com/office/drawing/2014/main" id="{5DA40457-7C38-C65E-4503-A47A04B3E1DE}"/>
                </a:ext>
              </a:extLst>
            </p:cNvPr>
            <p:cNvCxnSpPr/>
            <p:nvPr/>
          </p:nvCxnSpPr>
          <p:spPr>
            <a:xfrm>
              <a:off x="7080738" y="1352062"/>
              <a:ext cx="0" cy="969107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65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6">
              <a:extLst>
                <a:ext uri="{FF2B5EF4-FFF2-40B4-BE49-F238E27FC236}">
                  <a16:creationId xmlns:a16="http://schemas.microsoft.com/office/drawing/2014/main" id="{CA10687E-CA0A-A425-6F99-361AC5566EE3}"/>
                </a:ext>
              </a:extLst>
            </p:cNvPr>
            <p:cNvCxnSpPr>
              <a:cxnSpLocks/>
            </p:cNvCxnSpPr>
            <p:nvPr/>
          </p:nvCxnSpPr>
          <p:spPr>
            <a:xfrm>
              <a:off x="5628640" y="2368062"/>
              <a:ext cx="1444283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D3BB9B3-4122-50DD-90B6-21F7C7A4C37D}"/>
                    </a:ext>
                  </a:extLst>
                </p:cNvPr>
                <p:cNvSpPr txBox="1"/>
                <p:nvPr/>
              </p:nvSpPr>
              <p:spPr>
                <a:xfrm>
                  <a:off x="6040882" y="2395220"/>
                  <a:ext cx="21281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D3BB9B3-4122-50DD-90B6-21F7C7A4C3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0882" y="2395220"/>
                  <a:ext cx="212815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8F46409-F109-8F00-BB86-8744245313C4}"/>
                    </a:ext>
                  </a:extLst>
                </p:cNvPr>
                <p:cNvSpPr txBox="1"/>
                <p:nvPr/>
              </p:nvSpPr>
              <p:spPr>
                <a:xfrm>
                  <a:off x="5344922" y="1755140"/>
                  <a:ext cx="21698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8F46409-F109-8F00-BB86-87442453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22" y="1755140"/>
                  <a:ext cx="216982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9DEEA5F-802C-8487-EFC6-34D8D532495E}"/>
                    </a:ext>
                  </a:extLst>
                </p:cNvPr>
                <p:cNvSpPr txBox="1"/>
                <p:nvPr/>
              </p:nvSpPr>
              <p:spPr>
                <a:xfrm>
                  <a:off x="7072122" y="2425700"/>
                  <a:ext cx="31220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9DEEA5F-802C-8487-EFC6-34D8D5324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122" y="2425700"/>
                  <a:ext cx="312201" cy="21544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Google Shape;123;p6">
              <a:extLst>
                <a:ext uri="{FF2B5EF4-FFF2-40B4-BE49-F238E27FC236}">
                  <a16:creationId xmlns:a16="http://schemas.microsoft.com/office/drawing/2014/main" id="{0A0603D8-6AAE-E9EE-6B6C-2EFBB0ED3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4963" y="1361440"/>
              <a:ext cx="0" cy="1016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1BFBBBE-EB70-5AFD-63E0-5D9A8A928E3E}"/>
                    </a:ext>
                  </a:extLst>
                </p:cNvPr>
                <p:cNvSpPr txBox="1"/>
                <p:nvPr/>
              </p:nvSpPr>
              <p:spPr>
                <a:xfrm>
                  <a:off x="5268722" y="1130300"/>
                  <a:ext cx="31316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1BFBBBE-EB70-5AFD-63E0-5D9A8A928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22" y="1130300"/>
                  <a:ext cx="313163" cy="21544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69B03A-B29E-CCE3-FC6A-6025BCB6824A}"/>
                    </a:ext>
                  </a:extLst>
                </p:cNvPr>
                <p:cNvSpPr txBox="1"/>
                <p:nvPr/>
              </p:nvSpPr>
              <p:spPr>
                <a:xfrm>
                  <a:off x="7153402" y="1016847"/>
                  <a:ext cx="118250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69B03A-B29E-CCE3-FC6A-6025BCB68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402" y="1016847"/>
                  <a:ext cx="1182503" cy="21544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oogle Shape;122;p6">
              <a:extLst>
                <a:ext uri="{FF2B5EF4-FFF2-40B4-BE49-F238E27FC236}">
                  <a16:creationId xmlns:a16="http://schemas.microsoft.com/office/drawing/2014/main" id="{AC5328D1-3BAA-F1F2-E4F8-D2A6DB70D8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8800" y="1330960"/>
              <a:ext cx="1437640" cy="3556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65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109;p6">
              <a:extLst>
                <a:ext uri="{FF2B5EF4-FFF2-40B4-BE49-F238E27FC236}">
                  <a16:creationId xmlns:a16="http://schemas.microsoft.com/office/drawing/2014/main" id="{680EC2C4-C6AA-11C4-2055-71481A901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7277" y="941033"/>
              <a:ext cx="743523" cy="1412462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1058256-31E0-C33A-BEE5-6CFD2734C32C}"/>
                    </a:ext>
                  </a:extLst>
                </p:cNvPr>
                <p:cNvSpPr txBox="1"/>
                <p:nvPr/>
              </p:nvSpPr>
              <p:spPr>
                <a:xfrm>
                  <a:off x="6381045" y="652863"/>
                  <a:ext cx="1328056" cy="2223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1058256-31E0-C33A-BEE5-6CFD2734C3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045" y="652863"/>
                  <a:ext cx="1328056" cy="22236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11847B-7A4E-0B9C-E87B-51F8E97DAC18}"/>
                    </a:ext>
                  </a:extLst>
                </p:cNvPr>
                <p:cNvSpPr txBox="1"/>
                <p:nvPr/>
              </p:nvSpPr>
              <p:spPr>
                <a:xfrm>
                  <a:off x="6077364" y="1654001"/>
                  <a:ext cx="15594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11847B-7A4E-0B9C-E87B-51F8E97DA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7364" y="1654001"/>
                  <a:ext cx="155940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33D48197-1417-EB79-9CA1-E59F51FB8657}"/>
                </a:ext>
              </a:extLst>
            </p:cNvPr>
            <p:cNvSpPr/>
            <p:nvPr/>
          </p:nvSpPr>
          <p:spPr>
            <a:xfrm>
              <a:off x="5921405" y="1589103"/>
              <a:ext cx="399495" cy="417251"/>
            </a:xfrm>
            <a:prstGeom prst="arc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120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F9027BB038E8A4E9744D9DBE65C8845" ma:contentTypeVersion="9" ma:contentTypeDescription="Ein neues Dokument erstellen." ma:contentTypeScope="" ma:versionID="7fbbec75d544c873ac115ed86817afd1">
  <xsd:schema xmlns:xsd="http://www.w3.org/2001/XMLSchema" xmlns:xs="http://www.w3.org/2001/XMLSchema" xmlns:p="http://schemas.microsoft.com/office/2006/metadata/properties" xmlns:ns3="8d47b2d0-8c21-4fe9-86df-f0ada886aadb" targetNamespace="http://schemas.microsoft.com/office/2006/metadata/properties" ma:root="true" ma:fieldsID="aae4b98427b74ea6f98079c2c35e1072" ns3:_="">
    <xsd:import namespace="8d47b2d0-8c21-4fe9-86df-f0ada886aa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7b2d0-8c21-4fe9-86df-f0ada886aa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A0D465-F693-40F7-A8C8-42DE42D8C7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B90B24-1F28-4BE1-B806-3802F6938706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8d47b2d0-8c21-4fe9-86df-f0ada886aadb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8E6101E-676D-4AF5-B99C-CF1090EDB3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47b2d0-8c21-4fe9-86df-f0ada886aa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5927</TotalTime>
  <Words>2354</Words>
  <Application>Microsoft Office PowerPoint</Application>
  <PresentationFormat>On-screen Show (16:9)</PresentationFormat>
  <Paragraphs>559</Paragraphs>
  <Slides>55</Slides>
  <Notes>20</Notes>
  <HiddenSlides>13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Cambria Math</vt:lpstr>
      <vt:lpstr>Simple Light</vt:lpstr>
      <vt:lpstr>Quaternions and More</vt:lpstr>
      <vt:lpstr>Objectives</vt:lpstr>
      <vt:lpstr>What are rotations?</vt:lpstr>
      <vt:lpstr>Examples : How do we create a picture like this?</vt:lpstr>
      <vt:lpstr>Examples : Ray Tracing – Camera Motion</vt:lpstr>
      <vt:lpstr>Why rotations are important? Symmetries</vt:lpstr>
      <vt:lpstr>Rotations in 2D</vt:lpstr>
      <vt:lpstr>Rotation in 2D - SO(2)</vt:lpstr>
      <vt:lpstr>Rotation in 2D</vt:lpstr>
      <vt:lpstr>Complex Numbers</vt:lpstr>
      <vt:lpstr>Representation By Matrices </vt:lpstr>
      <vt:lpstr>Disadvantages of Algebra of Vectors in 2D</vt:lpstr>
      <vt:lpstr>Advantages of Algebra of Complex Numbers </vt:lpstr>
      <vt:lpstr>Inverse - Dual </vt:lpstr>
      <vt:lpstr>Rotations in 3D</vt:lpstr>
      <vt:lpstr>Rotation in 3D - SO(3)</vt:lpstr>
      <vt:lpstr>Problems with matrices in 3D – Euler Angles Ambiguity</vt:lpstr>
      <vt:lpstr>The problem with Euler angles - Gimbal Lock</vt:lpstr>
      <vt:lpstr>Gimbal Lock </vt:lpstr>
      <vt:lpstr>Gimbal lock example</vt:lpstr>
      <vt:lpstr>Rotations are Non-commutative</vt:lpstr>
      <vt:lpstr>Interpolation Problem?</vt:lpstr>
      <vt:lpstr>Algebra of Vectors in 3D</vt:lpstr>
      <vt:lpstr>Quaternions and Motivation</vt:lpstr>
      <vt:lpstr>PowerPoint Presentation</vt:lpstr>
      <vt:lpstr>Problems in 3D Matrix Representation</vt:lpstr>
      <vt:lpstr>Similarity of Complex Numbers and Quaternions</vt:lpstr>
      <vt:lpstr>A Foundation of Abstract Algebra</vt:lpstr>
      <vt:lpstr>Abstract Algebra - Groups</vt:lpstr>
      <vt:lpstr>Quaternion</vt:lpstr>
      <vt:lpstr>Geometrical Meaning</vt:lpstr>
      <vt:lpstr>How do we get the axis and angle of rotation?</vt:lpstr>
      <vt:lpstr>Introducing quaternions</vt:lpstr>
      <vt:lpstr>Numerical Example ????</vt:lpstr>
      <vt:lpstr>Why Quaternions?</vt:lpstr>
      <vt:lpstr>Properties of quaternions</vt:lpstr>
      <vt:lpstr>Meaning of normalized quaternion – oriented pointing vector</vt:lpstr>
      <vt:lpstr>Rotation of Quaternions</vt:lpstr>
      <vt:lpstr>Rotation = 2 Reflections</vt:lpstr>
      <vt:lpstr>Complex Rotation as Reflections</vt:lpstr>
      <vt:lpstr>Reflection of quaternions</vt:lpstr>
      <vt:lpstr>Rotation in Arbitrary Plain - Reflections</vt:lpstr>
      <vt:lpstr>Reflect Vector along z-axis: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Euler Connection</vt:lpstr>
      <vt:lpstr>PowerPoint Presentation</vt:lpstr>
      <vt:lpstr>PowerPoint Presentation</vt:lpstr>
      <vt:lpstr>Quaternions : Algebra of Vectors</vt:lpstr>
      <vt:lpstr>Main proof</vt:lpstr>
      <vt:lpstr>Advantages of using Quaternions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Quaternions and More</dc:title>
  <dc:creator>Stav Dubin</dc:creator>
  <cp:lastModifiedBy>Dubin, Stavve</cp:lastModifiedBy>
  <cp:revision>202</cp:revision>
  <dcterms:modified xsi:type="dcterms:W3CDTF">2025-07-26T15:07:55Z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0x0101007F9027BB038E8A4E9744D9DBE65C8845</vt:lpwstr>
  </property>
</Properties>
</file>